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0"/>
  </p:notesMasterIdLst>
  <p:sldIdLst>
    <p:sldId id="256" r:id="rId2"/>
    <p:sldId id="308" r:id="rId3"/>
    <p:sldId id="321" r:id="rId4"/>
    <p:sldId id="320" r:id="rId5"/>
    <p:sldId id="302" r:id="rId6"/>
    <p:sldId id="303" r:id="rId7"/>
    <p:sldId id="305" r:id="rId8"/>
    <p:sldId id="304" r:id="rId9"/>
    <p:sldId id="310" r:id="rId10"/>
    <p:sldId id="317" r:id="rId11"/>
    <p:sldId id="319" r:id="rId12"/>
    <p:sldId id="322" r:id="rId13"/>
    <p:sldId id="276" r:id="rId14"/>
    <p:sldId id="313" r:id="rId15"/>
    <p:sldId id="315" r:id="rId16"/>
    <p:sldId id="323" r:id="rId17"/>
    <p:sldId id="338" r:id="rId18"/>
    <p:sldId id="339" r:id="rId19"/>
    <p:sldId id="340" r:id="rId20"/>
    <p:sldId id="341" r:id="rId21"/>
    <p:sldId id="328" r:id="rId22"/>
    <p:sldId id="325" r:id="rId23"/>
    <p:sldId id="327" r:id="rId24"/>
    <p:sldId id="331" r:id="rId25"/>
    <p:sldId id="342" r:id="rId26"/>
    <p:sldId id="329" r:id="rId27"/>
    <p:sldId id="324" r:id="rId28"/>
    <p:sldId id="333" r:id="rId29"/>
    <p:sldId id="334" r:id="rId30"/>
    <p:sldId id="330" r:id="rId31"/>
    <p:sldId id="326" r:id="rId32"/>
    <p:sldId id="335" r:id="rId33"/>
    <p:sldId id="336" r:id="rId34"/>
    <p:sldId id="337" r:id="rId35"/>
    <p:sldId id="271" r:id="rId36"/>
    <p:sldId id="312" r:id="rId37"/>
    <p:sldId id="314" r:id="rId38"/>
    <p:sldId id="332" r:id="rId39"/>
  </p:sldIdLst>
  <p:sldSz cx="9144000" cy="6858000" type="screen4x3"/>
  <p:notesSz cx="6797675" cy="9928225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배달의민족 한나체 Air" panose="020B0600000101010101" pitchFamily="50" charset="-127"/>
      <p:regular r:id="rId53"/>
    </p:embeddedFont>
    <p:embeddedFont>
      <p:font typeface="배달의민족 한나체 Pro" panose="020B0600000101010101" pitchFamily="50" charset="-127"/>
      <p:regular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4" autoAdjust="0"/>
    <p:restoredTop sz="77059" autoAdjust="0"/>
  </p:normalViewPr>
  <p:slideViewPr>
    <p:cSldViewPr snapToGrid="0">
      <p:cViewPr varScale="1">
        <p:scale>
          <a:sx n="88" d="100"/>
          <a:sy n="88" d="100"/>
        </p:scale>
        <p:origin x="21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15A98-FB74-491B-9EC6-A9FD37339529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9A522-46E1-4842-AA27-9A8B784D8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68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51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i="0" dirty="0">
                <a:latin typeface="+mn-lt"/>
              </a:rPr>
              <a:t>Normalize: </a:t>
            </a:r>
            <a:r>
              <a:rPr lang="en-US" altLang="ko-KR" b="0" i="0" dirty="0">
                <a:solidFill>
                  <a:srgbClr val="D7DBE0"/>
                </a:solidFill>
                <a:effectLst/>
                <a:latin typeface="+mn-lt"/>
              </a:rPr>
              <a:t>mean</a:t>
            </a:r>
            <a:r>
              <a:rPr lang="en-US" altLang="ko-KR" b="0" i="0" dirty="0">
                <a:solidFill>
                  <a:srgbClr val="00BFF9"/>
                </a:solidFill>
                <a:effectLst/>
                <a:latin typeface="+mn-lt"/>
              </a:rPr>
              <a:t>=</a:t>
            </a:r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[</a:t>
            </a:r>
            <a:r>
              <a:rPr lang="en-US" altLang="ko-KR" b="0" i="0" dirty="0">
                <a:solidFill>
                  <a:srgbClr val="8DEC95"/>
                </a:solidFill>
                <a:effectLst/>
                <a:latin typeface="+mn-lt"/>
              </a:rPr>
              <a:t>0.590</a:t>
            </a:r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, </a:t>
            </a:r>
            <a:r>
              <a:rPr lang="en-US" altLang="ko-KR" b="0" i="0" dirty="0">
                <a:solidFill>
                  <a:srgbClr val="8DEC95"/>
                </a:solidFill>
                <a:effectLst/>
                <a:latin typeface="+mn-lt"/>
              </a:rPr>
              <a:t>0.351</a:t>
            </a:r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, </a:t>
            </a:r>
            <a:r>
              <a:rPr lang="en-US" altLang="ko-KR" b="0" i="0" dirty="0">
                <a:solidFill>
                  <a:srgbClr val="8DEC95"/>
                </a:solidFill>
                <a:effectLst/>
                <a:latin typeface="+mn-lt"/>
              </a:rPr>
              <a:t>0.259</a:t>
            </a:r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],</a:t>
            </a:r>
          </a:p>
          <a:p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                                 </a:t>
            </a:r>
            <a:r>
              <a:rPr lang="en-US" altLang="ko-KR" b="0" i="0" dirty="0">
                <a:solidFill>
                  <a:srgbClr val="D7DBE0"/>
                </a:solidFill>
                <a:effectLst/>
                <a:latin typeface="+mn-lt"/>
              </a:rPr>
              <a:t>std</a:t>
            </a:r>
            <a:r>
              <a:rPr lang="en-US" altLang="ko-KR" b="0" i="0" dirty="0">
                <a:solidFill>
                  <a:srgbClr val="00BFF9"/>
                </a:solidFill>
                <a:effectLst/>
                <a:latin typeface="+mn-lt"/>
              </a:rPr>
              <a:t>=</a:t>
            </a:r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[</a:t>
            </a:r>
            <a:r>
              <a:rPr lang="en-US" altLang="ko-KR" b="0" i="0" dirty="0">
                <a:solidFill>
                  <a:srgbClr val="8DEC95"/>
                </a:solidFill>
                <a:effectLst/>
                <a:latin typeface="+mn-lt"/>
              </a:rPr>
              <a:t>0.241</a:t>
            </a:r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, </a:t>
            </a:r>
            <a:r>
              <a:rPr lang="en-US" altLang="ko-KR" b="0" i="0" dirty="0">
                <a:solidFill>
                  <a:srgbClr val="8DEC95"/>
                </a:solidFill>
                <a:effectLst/>
                <a:latin typeface="+mn-lt"/>
              </a:rPr>
              <a:t>0.199</a:t>
            </a:r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, </a:t>
            </a:r>
            <a:r>
              <a:rPr lang="en-US" altLang="ko-KR" b="0" i="0" dirty="0">
                <a:solidFill>
                  <a:srgbClr val="8DEC95"/>
                </a:solidFill>
                <a:effectLst/>
                <a:latin typeface="+mn-lt"/>
              </a:rPr>
              <a:t>0.163</a:t>
            </a:r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]</a:t>
            </a:r>
            <a:endParaRPr lang="en-US" altLang="ko-KR" i="0" dirty="0">
              <a:latin typeface="+mn-lt"/>
            </a:endParaRPr>
          </a:p>
          <a:p>
            <a:r>
              <a:rPr lang="en-US" altLang="ko-KR" i="0" dirty="0">
                <a:latin typeface="+mn-lt"/>
              </a:rPr>
              <a:t>ImageNet: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+mn-lt"/>
              </a:rPr>
              <a:t>mean=[0.485, 0.456, 0.406],</a:t>
            </a:r>
            <a:endParaRPr lang="en-US" altLang="ko-KR" b="0" i="0" dirty="0">
              <a:solidFill>
                <a:srgbClr val="A7DBF7"/>
              </a:solidFill>
              <a:effectLst/>
              <a:latin typeface="+mn-lt"/>
            </a:endParaRPr>
          </a:p>
          <a:p>
            <a:r>
              <a:rPr lang="en-US" altLang="ko-KR" b="0" i="0" dirty="0">
                <a:solidFill>
                  <a:srgbClr val="A7DBF7"/>
                </a:solidFill>
                <a:effectLst/>
                <a:latin typeface="+mn-lt"/>
              </a:rPr>
              <a:t>       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+mn-lt"/>
              </a:rPr>
              <a:t>                          std=[0.229, 0.224, 0.225])</a:t>
            </a:r>
          </a:p>
          <a:p>
            <a:endParaRPr lang="en-US" altLang="ko-KR" b="0" i="0" dirty="0">
              <a:solidFill>
                <a:srgbClr val="999999"/>
              </a:solidFill>
              <a:effectLst/>
              <a:latin typeface="+mn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err="1">
                <a:solidFill>
                  <a:srgbClr val="A7DBF7"/>
                </a:solidFill>
                <a:effectLst/>
                <a:latin typeface="Consolas" panose="020B0609020204030204" pitchFamily="49" charset="0"/>
              </a:rPr>
              <a:t>transforms.RandomAffine</a:t>
            </a:r>
            <a:r>
              <a:rPr lang="en-US" altLang="ko-KR" b="0" dirty="0">
                <a:solidFill>
                  <a:srgbClr val="A7DB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DEC9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A7DBF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shear</a:t>
            </a:r>
            <a:r>
              <a:rPr lang="en-US" altLang="ko-KR" b="0" i="1" dirty="0">
                <a:solidFill>
                  <a:srgbClr val="00BFF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8DEC9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A7DBF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i="1" dirty="0">
                <a:solidFill>
                  <a:srgbClr val="00BFF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A7DB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DEC95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A7DBF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8DEC95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altLang="ko-KR" b="0" dirty="0">
                <a:solidFill>
                  <a:srgbClr val="A7DBF7"/>
                </a:solidFill>
                <a:effectLst/>
                <a:latin typeface="Consolas" panose="020B0609020204030204" pitchFamily="49" charset="0"/>
              </a:rPr>
              <a:t>)),</a:t>
            </a:r>
            <a:endParaRPr lang="ko-KR" altLang="en-US" i="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3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7epoch 87.37</a:t>
            </a:r>
          </a:p>
          <a:p>
            <a:r>
              <a:rPr lang="en-US" altLang="ko-KR" dirty="0"/>
              <a:t>14epoch 86.71</a:t>
            </a:r>
          </a:p>
          <a:p>
            <a:r>
              <a:rPr lang="en-US" altLang="ko-KR" dirty="0"/>
              <a:t>32epoch 88.37</a:t>
            </a:r>
          </a:p>
          <a:p>
            <a:r>
              <a:rPr lang="en-US" altLang="ko-KR" dirty="0"/>
              <a:t>67epoch 87.37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0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02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(504, 500, 1000, 1000)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 7 10 = 27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 22 7 = 36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922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(504, 500, 1000, 1000)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 7 10 = 27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 22 7 = 36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461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(504, 500, 1000, 1000)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 7 10 = 27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 22 7 = 36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46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(504, 500, 1000, 1000)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 7 10 = 27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 22 7 = 36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9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(504, 500, 1000, 1000)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 7 10 = 27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 22 7 = 36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573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CE: log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연산으로 잘하면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잘못하면 무한대의 페널티를 얻게 된다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잘 맞추는 클래스에 대한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loss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값을 줄여 갱신 속도를 늦춰준다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!! -&gt; Imbalanced dataset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완화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391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조건인데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epoch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300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번으로 늘림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3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– Network – 4 feature maps(ADC, HGD, LGD, NOR) – </a:t>
            </a:r>
            <a:r>
              <a:rPr lang="ko-KR" altLang="en-US" dirty="0"/>
              <a:t>그들을 </a:t>
            </a:r>
            <a:r>
              <a:rPr lang="en-US" altLang="ko-KR" dirty="0" err="1"/>
              <a:t>softmax</a:t>
            </a:r>
            <a:r>
              <a:rPr lang="ko-KR" altLang="en-US" dirty="0"/>
              <a:t>하고 하나의 </a:t>
            </a:r>
            <a:r>
              <a:rPr lang="en-US" altLang="ko-KR" dirty="0"/>
              <a:t>map</a:t>
            </a:r>
            <a:r>
              <a:rPr lang="ko-KR" altLang="en-US" dirty="0"/>
              <a:t>을 제외하고 나머지만 </a:t>
            </a:r>
            <a:r>
              <a:rPr lang="en-US" altLang="ko-KR" dirty="0"/>
              <a:t>loss</a:t>
            </a:r>
            <a:r>
              <a:rPr lang="ko-KR" altLang="en-US" dirty="0"/>
              <a:t>로 계산</a:t>
            </a:r>
            <a:r>
              <a:rPr lang="en-US" altLang="ko-KR" dirty="0"/>
              <a:t>(</a:t>
            </a:r>
            <a:r>
              <a:rPr lang="ko-KR" altLang="en-US" dirty="0"/>
              <a:t>이 때</a:t>
            </a:r>
            <a:r>
              <a:rPr lang="en-US" altLang="ko-KR" dirty="0"/>
              <a:t>, channel-wise sum</a:t>
            </a:r>
            <a:r>
              <a:rPr lang="ko-KR" altLang="en-US" dirty="0"/>
              <a:t>을 해서 계산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27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조건인데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epoch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300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번으로 늘림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AdamW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일반화에 더 좋다고 함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452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조건인데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epoch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300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번으로 늘림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AdamW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일반화에 더 좋다고 함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843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Minibatch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안에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이미지가 있다고 하면 각 이미지당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augmentation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된 이미지를 만들기 때문에 결과적으로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이미지에 대해 계산한다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Anchor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I,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랑 같은 이미지의 다른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augmentation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라고 하자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2N-1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이미지랑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비교하니까 분모에는 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2N-1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유사도 값이 들어가고 분자에는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유사도가 들어가서 이 값을 줄이는 것이 학습 목표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Tau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temperature hyperparameter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주로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0.1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이미지에서 등장한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output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positive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간주하는 방법이다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분모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negative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샘플간의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내적값은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작아지도록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멀어지도록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positive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샘플 간의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내적값은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커지도록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가까워지도록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값이 커지게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음수 취하니까 최소화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52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4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84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가진 이미지는 모두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positive set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이었다고 간주하는 것으로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정보를 사용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!!</a:t>
            </a:r>
          </a:p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positive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개수가 랜덤으로 설정되는 원리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일반화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Good!</a:t>
            </a:r>
          </a:p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미니 배치 크기가 커질수록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(negative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데이터가 많아질수록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학습 성능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good!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Ssc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동일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다른 샘플이면서 클래스는 같다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Easy positive: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구분하기 쉬운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positive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경우 유사하기 때문에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내적값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가까워지므로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gradient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Hard positive: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구분하기 어려운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positiv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들은 유사하지 않기 때문에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내적값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가까워지므로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gradient 0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보다 큰 값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집중하게됨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70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메모리적 한계로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resnet34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쓰고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batch size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작을 수 밖에 없어서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617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메모리적 한계로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resnet34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쓰고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batch size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작을 수 밖에 없어서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2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메모리적 한계로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resnet34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쓰고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batch size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작을 수 밖에 없어서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 epoch,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batch_size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=64,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lr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=0.0001,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adamw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48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2epoch 86.04</a:t>
            </a:r>
          </a:p>
          <a:p>
            <a:r>
              <a:rPr lang="en-US" altLang="ko-KR" dirty="0"/>
              <a:t>4epoch 88.03</a:t>
            </a:r>
          </a:p>
          <a:p>
            <a:r>
              <a:rPr lang="en-US" altLang="ko-KR" dirty="0"/>
              <a:t>24epoch 89.36</a:t>
            </a:r>
          </a:p>
          <a:p>
            <a:r>
              <a:rPr lang="en-US" altLang="ko-KR" dirty="0"/>
              <a:t>26epoch 86.37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9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전체 데이터에 대해서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segmentation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진행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 이미지는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resize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해서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256*256*3,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출력 이미지 또한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256*256*3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 image 0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255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매핑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기준값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150)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Training set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test set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비율은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8:2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Training set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만들 때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input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앞선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 segmentation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동일하게 하였으며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label image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경우 값이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map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추가해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차원으로 만들어주었다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ADC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첫 번째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map, LGD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두번째 맵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HGD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세 번째 </a:t>
            </a:r>
            <a:r>
              <a:rPr lang="ko-KR" altLang="en-US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Test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경우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IOU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Dice score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측정할 때에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normal class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제외하고 계산해주었다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b="1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하이퍼</a:t>
            </a:r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파라미터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Batch_size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 4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Lr = 1e-4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Epoch = 120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70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3epoch 85.71</a:t>
            </a:r>
          </a:p>
          <a:p>
            <a:r>
              <a:rPr lang="en-US" altLang="ko-KR" dirty="0"/>
              <a:t>12epoch 87.04</a:t>
            </a:r>
          </a:p>
          <a:p>
            <a:r>
              <a:rPr lang="en-US" altLang="ko-KR" dirty="0"/>
              <a:t>16epoch 85.04</a:t>
            </a:r>
          </a:p>
          <a:p>
            <a:r>
              <a:rPr lang="en-US" altLang="ko-KR" dirty="0"/>
              <a:t>19epoch 88.03</a:t>
            </a:r>
          </a:p>
          <a:p>
            <a:r>
              <a:rPr lang="en-US" altLang="ko-KR" dirty="0"/>
              <a:t>63epoch 89.70</a:t>
            </a:r>
          </a:p>
          <a:p>
            <a:r>
              <a:rPr lang="en-US" altLang="ko-KR" dirty="0"/>
              <a:t>68epoch 87.70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89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7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A7DBF7"/>
                </a:solidFill>
                <a:effectLst/>
                <a:latin typeface="+mn-ea"/>
                <a:ea typeface="+mn-ea"/>
              </a:rPr>
              <a:t>0.8098 0.6954 0.8094</a:t>
            </a:r>
            <a:endParaRPr lang="ko-KR" altLang="en-US" dirty="0">
              <a:latin typeface="+mn-ea"/>
              <a:ea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A7DBF7"/>
                </a:solidFill>
                <a:effectLst/>
                <a:latin typeface="+mn-ea"/>
                <a:ea typeface="+mn-ea"/>
              </a:rPr>
              <a:t>0.9563 0.6632 0.772 </a:t>
            </a:r>
            <a:endParaRPr lang="ko-KR" altLang="en-US" b="0" i="0" dirty="0">
              <a:solidFill>
                <a:srgbClr val="A7DBF7"/>
              </a:solidFill>
              <a:effectLst/>
              <a:latin typeface="+mn-ea"/>
              <a:ea typeface="+mn-ea"/>
            </a:endParaRPr>
          </a:p>
          <a:p>
            <a:br>
              <a:rPr lang="ko-KR" altLang="en-US" b="0" i="0" dirty="0">
                <a:solidFill>
                  <a:srgbClr val="A7DBF7"/>
                </a:solidFill>
                <a:effectLst/>
                <a:latin typeface="+mn-ea"/>
                <a:ea typeface="+mn-ea"/>
              </a:rPr>
            </a:br>
            <a:endParaRPr lang="en-US" altLang="ko-KR" b="0" i="0" dirty="0">
              <a:solidFill>
                <a:srgbClr val="A7DBF7"/>
              </a:solidFill>
              <a:effectLst/>
              <a:latin typeface="+mn-ea"/>
              <a:ea typeface="+mn-ea"/>
            </a:endParaRPr>
          </a:p>
          <a:p>
            <a:r>
              <a:rPr lang="en-US" altLang="ko-KR" b="0" i="0" dirty="0">
                <a:solidFill>
                  <a:srgbClr val="A7DBF7"/>
                </a:solidFill>
                <a:effectLst/>
                <a:latin typeface="+mn-ea"/>
                <a:ea typeface="+mn-ea"/>
              </a:rPr>
              <a:t>0.9995 </a:t>
            </a:r>
            <a:br>
              <a:rPr lang="ko-KR" altLang="en-US" dirty="0">
                <a:latin typeface="+mn-ea"/>
                <a:ea typeface="+mn-ea"/>
              </a:rPr>
            </a:b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13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A7DBF7"/>
                </a:solidFill>
                <a:effectLst/>
                <a:latin typeface="+mn-ea"/>
                <a:ea typeface="+mn-ea"/>
              </a:rPr>
              <a:t>0.8969 0.6829 0.7972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5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– Network – 4 feature maps(ADC, HGD, LGD, NOR) – </a:t>
            </a:r>
            <a:r>
              <a:rPr lang="ko-KR" altLang="en-US" dirty="0"/>
              <a:t>그들을 </a:t>
            </a:r>
            <a:r>
              <a:rPr lang="en-US" altLang="ko-KR" dirty="0" err="1"/>
              <a:t>softmax</a:t>
            </a:r>
            <a:r>
              <a:rPr lang="ko-KR" altLang="en-US" dirty="0"/>
              <a:t>하고 하나의 </a:t>
            </a:r>
            <a:r>
              <a:rPr lang="en-US" altLang="ko-KR" dirty="0"/>
              <a:t>map</a:t>
            </a:r>
            <a:r>
              <a:rPr lang="ko-KR" altLang="en-US" dirty="0"/>
              <a:t>을 제외하고 나머지만 </a:t>
            </a:r>
            <a:r>
              <a:rPr lang="en-US" altLang="ko-KR" dirty="0"/>
              <a:t>loss</a:t>
            </a:r>
            <a:r>
              <a:rPr lang="ko-KR" altLang="en-US" dirty="0"/>
              <a:t>로 계산</a:t>
            </a:r>
            <a:r>
              <a:rPr lang="en-US" altLang="ko-KR" dirty="0"/>
              <a:t>(</a:t>
            </a:r>
            <a:r>
              <a:rPr lang="ko-KR" altLang="en-US" dirty="0"/>
              <a:t>이 때</a:t>
            </a:r>
            <a:r>
              <a:rPr lang="en-US" altLang="ko-KR" dirty="0"/>
              <a:t>, channel-wise sum</a:t>
            </a:r>
            <a:r>
              <a:rPr lang="ko-KR" altLang="en-US" dirty="0"/>
              <a:t>을 해서 계산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48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078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이 </a:t>
            </a:r>
            <a:r>
              <a:rPr lang="en-US" altLang="ko-KR" dirty="0"/>
              <a:t>class</a:t>
            </a:r>
            <a:r>
              <a:rPr lang="ko-KR" altLang="en-US" dirty="0"/>
              <a:t>를 의미하지 않고 그냥 </a:t>
            </a:r>
            <a:r>
              <a:rPr lang="en-US" altLang="ko-KR" dirty="0"/>
              <a:t>sum</a:t>
            </a:r>
            <a:r>
              <a:rPr lang="ko-KR" altLang="en-US" dirty="0"/>
              <a:t>해서 </a:t>
            </a:r>
            <a:r>
              <a:rPr lang="en-US" altLang="ko-KR" dirty="0"/>
              <a:t>segmentation</a:t>
            </a:r>
            <a:r>
              <a:rPr lang="ko-KR" altLang="en-US" dirty="0"/>
              <a:t>을 수행할 뿐이다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A522-46E1-4842-AA27-9A8B784D869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0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82" y="136524"/>
            <a:ext cx="8752128" cy="544513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81" y="936277"/>
            <a:ext cx="8752127" cy="51012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247F6B-61E9-4104-BDE1-E728D39AF97F}"/>
              </a:ext>
            </a:extLst>
          </p:cNvPr>
          <p:cNvSpPr/>
          <p:nvPr userDrawn="1"/>
        </p:nvSpPr>
        <p:spPr>
          <a:xfrm>
            <a:off x="88807" y="136524"/>
            <a:ext cx="115175" cy="544514"/>
          </a:xfrm>
          <a:prstGeom prst="rect">
            <a:avLst/>
          </a:prstGeom>
          <a:solidFill>
            <a:srgbClr val="E85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417800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6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447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메일 주소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CB515DA-DE91-4E33-9ECB-DE3CE73E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2" y="136524"/>
            <a:ext cx="8899729" cy="544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B65582-D180-4BF5-8030-300D90618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72" y="873125"/>
            <a:ext cx="8899729" cy="4879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4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29" y="136524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6310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7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04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7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6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72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9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5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메일 주소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9166B-2ED9-4634-948E-AA9515514BA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358244-EE5C-4C79-9FCE-F4DB2A5BE3E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" y="6330952"/>
            <a:ext cx="1594054" cy="45719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E33424-3E2D-4DF0-A084-DBA6416BB2C2}"/>
              </a:ext>
            </a:extLst>
          </p:cNvPr>
          <p:cNvCxnSpPr>
            <a:cxnSpLocks/>
          </p:cNvCxnSpPr>
          <p:nvPr userDrawn="1"/>
        </p:nvCxnSpPr>
        <p:spPr>
          <a:xfrm>
            <a:off x="5953" y="6301740"/>
            <a:ext cx="91380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6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786231-B1B2-45A6-A10C-5A660F4AC447}"/>
              </a:ext>
            </a:extLst>
          </p:cNvPr>
          <p:cNvSpPr/>
          <p:nvPr/>
        </p:nvSpPr>
        <p:spPr>
          <a:xfrm>
            <a:off x="3711831" y="1225034"/>
            <a:ext cx="1720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최종 발표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99E7186-3E41-407E-8F87-676B1384108E}"/>
              </a:ext>
            </a:extLst>
          </p:cNvPr>
          <p:cNvSpPr txBox="1">
            <a:spLocks/>
          </p:cNvSpPr>
          <p:nvPr/>
        </p:nvSpPr>
        <p:spPr>
          <a:xfrm>
            <a:off x="2034371" y="2786171"/>
            <a:ext cx="5075256" cy="2532263"/>
          </a:xfrm>
          <a:prstGeom prst="rect">
            <a:avLst/>
          </a:prstGeom>
        </p:spPr>
        <p:txBody>
          <a:bodyPr vert="horz" wrap="square" lIns="51435" tIns="25718" rIns="51435" bIns="25718" numCol="1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ko-KR" altLang="en-US" sz="18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ko-KR" sz="1800" b="1" dirty="0">
                <a:latin typeface="Arial" charset="0"/>
                <a:ea typeface="Arial" charset="0"/>
                <a:cs typeface="Arial" charset="0"/>
              </a:rPr>
              <a:t> Sun Dong Kim</a:t>
            </a:r>
            <a:endParaRPr lang="ko-KR" altLang="en-US" sz="18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None/>
            </a:pPr>
            <a:endParaRPr lang="ko-KR" altLang="en-US" sz="18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ko-KR" sz="1400" b="1" dirty="0">
                <a:latin typeface="Arial" charset="0"/>
                <a:ea typeface="Arial" charset="0"/>
                <a:cs typeface="Arial" charset="0"/>
              </a:rPr>
              <a:t>Aug 30, 2022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b="1" dirty="0">
                <a:latin typeface="Arial" charset="0"/>
                <a:ea typeface="Arial" charset="0"/>
                <a:cs typeface="Arial" charset="0"/>
              </a:rPr>
              <a:t>Korea Institute of Science and Technology</a:t>
            </a:r>
            <a:br>
              <a:rPr lang="en-US" altLang="ko-KR" sz="14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ko-KR" sz="1400" b="1" dirty="0">
                <a:latin typeface="Arial" charset="0"/>
                <a:ea typeface="Arial" charset="0"/>
                <a:cs typeface="Arial" charset="0"/>
              </a:rPr>
              <a:t>AIMI lab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endParaRPr lang="ko-KR" altLang="en-US" sz="1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7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Multi-label segmentation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28B0D-6A67-AA58-F07D-986135DA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2" y="867564"/>
            <a:ext cx="4095750" cy="3476625"/>
          </a:xfrm>
          <a:prstGeom prst="rect">
            <a:avLst/>
          </a:prstGeom>
        </p:spPr>
      </p:pic>
      <p:graphicFrame>
        <p:nvGraphicFramePr>
          <p:cNvPr id="7" name="표 22">
            <a:extLst>
              <a:ext uri="{FF2B5EF4-FFF2-40B4-BE49-F238E27FC236}">
                <a16:creationId xmlns:a16="http://schemas.microsoft.com/office/drawing/2014/main" id="{7652671D-7095-2DDB-3AD9-E3035702B948}"/>
              </a:ext>
            </a:extLst>
          </p:cNvPr>
          <p:cNvGraphicFramePr>
            <a:graphicFrameLocks noGrp="1"/>
          </p:cNvGraphicFramePr>
          <p:nvPr/>
        </p:nvGraphicFramePr>
        <p:xfrm>
          <a:off x="203981" y="4530716"/>
          <a:ext cx="8212430" cy="1632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243">
                  <a:extLst>
                    <a:ext uri="{9D8B030D-6E8A-4147-A177-3AD203B41FA5}">
                      <a16:colId xmlns:a16="http://schemas.microsoft.com/office/drawing/2014/main" val="2965019874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3761450546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1479695797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83820731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57638097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3885111321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3606604780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4189851157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875693309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2602126056"/>
                    </a:ext>
                  </a:extLst>
                </a:gridCol>
              </a:tblGrid>
              <a:tr h="4095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highlight>
                          <a:srgbClr val="000000"/>
                        </a:highlight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0.4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0.6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0.8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183842"/>
                  </a:ext>
                </a:extLst>
              </a:tr>
              <a:tr h="403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PA</a:t>
                      </a:r>
                      <a:endParaRPr lang="ko-KR" altLang="en-US" sz="18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92.88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92.87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92.87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92.86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92.85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92.84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92.84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92.83</a:t>
                      </a: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92.82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66881"/>
                  </a:ext>
                </a:extLst>
              </a:tr>
              <a:tr h="40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IOU</a:t>
                      </a:r>
                      <a:endParaRPr lang="ko-KR" altLang="en-US" sz="18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74.55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74.52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74.48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74.45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74.42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74.38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74.34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74.30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74.26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116690"/>
                  </a:ext>
                </a:extLst>
              </a:tr>
              <a:tr h="40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DICE</a:t>
                      </a:r>
                      <a:endParaRPr lang="ko-KR" altLang="en-US" sz="18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84.67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84.64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84.62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84.60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84.57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84.54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84.51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84.49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84.46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5944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C66D559-910E-50F9-52F6-FADA194E34CA}"/>
              </a:ext>
            </a:extLst>
          </p:cNvPr>
          <p:cNvSpPr txBox="1"/>
          <p:nvPr/>
        </p:nvSpPr>
        <p:spPr>
          <a:xfrm>
            <a:off x="127819" y="4656339"/>
            <a:ext cx="71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Metric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C02A8-422C-512B-76BC-2CF6B4474073}"/>
              </a:ext>
            </a:extLst>
          </p:cNvPr>
          <p:cNvSpPr txBox="1"/>
          <p:nvPr/>
        </p:nvSpPr>
        <p:spPr>
          <a:xfrm>
            <a:off x="690671" y="4464339"/>
            <a:ext cx="410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220BF-85BC-059C-2285-D2046A711FFA}"/>
              </a:ext>
            </a:extLst>
          </p:cNvPr>
          <p:cNvSpPr txBox="1"/>
          <p:nvPr/>
        </p:nvSpPr>
        <p:spPr>
          <a:xfrm>
            <a:off x="7403688" y="4157843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 %)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18FE6-B76C-340D-4C39-588CAEBBB8B3}"/>
              </a:ext>
            </a:extLst>
          </p:cNvPr>
          <p:cNvSpPr txBox="1"/>
          <p:nvPr/>
        </p:nvSpPr>
        <p:spPr>
          <a:xfrm>
            <a:off x="4659086" y="1119406"/>
            <a:ext cx="3984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앞선 학습과 동일한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loss was 0.6406 at 82</a:t>
            </a:r>
            <a:r>
              <a:rPr lang="en-US" altLang="ko-KR" baseline="30000" dirty="0"/>
              <a:t>nd</a:t>
            </a:r>
            <a:r>
              <a:rPr lang="en-US" altLang="ko-KR" dirty="0"/>
              <a:t>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결과가 </a:t>
            </a:r>
            <a:r>
              <a:rPr lang="en-US" altLang="ko-KR" dirty="0"/>
              <a:t>binary</a:t>
            </a:r>
            <a:r>
              <a:rPr lang="ko-KR" altLang="en-US" dirty="0"/>
              <a:t>형태의 </a:t>
            </a:r>
            <a:r>
              <a:rPr lang="en-US" altLang="ko-KR" dirty="0"/>
              <a:t>segmentation</a:t>
            </a:r>
            <a:r>
              <a:rPr lang="ko-KR" altLang="en-US" dirty="0"/>
              <a:t>이다 보니 앞선 </a:t>
            </a:r>
            <a:r>
              <a:rPr lang="en-US" altLang="ko-KR" dirty="0"/>
              <a:t>segmentation</a:t>
            </a:r>
            <a:r>
              <a:rPr lang="ko-KR" altLang="en-US" dirty="0"/>
              <a:t>보다는 결과가 좋음</a:t>
            </a:r>
          </a:p>
        </p:txBody>
      </p:sp>
    </p:spTree>
    <p:extLst>
      <p:ext uri="{BB962C8B-B14F-4D97-AF65-F5344CB8AC3E}">
        <p14:creationId xmlns:p14="http://schemas.microsoft.com/office/powerpoint/2010/main" val="189079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Multi-label segmentation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1DC535-E54A-9C37-03BE-E3637BD855A9}"/>
              </a:ext>
            </a:extLst>
          </p:cNvPr>
          <p:cNvSpPr/>
          <p:nvPr/>
        </p:nvSpPr>
        <p:spPr>
          <a:xfrm>
            <a:off x="164255" y="1216786"/>
            <a:ext cx="115972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Output[:, :, 0]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471FFC-5842-0B22-AC25-0C220A234440}"/>
              </a:ext>
            </a:extLst>
          </p:cNvPr>
          <p:cNvSpPr/>
          <p:nvPr/>
        </p:nvSpPr>
        <p:spPr>
          <a:xfrm>
            <a:off x="164255" y="2524647"/>
            <a:ext cx="115972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Output[:, :, 1]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C996FD-ECBB-A064-E4E4-73006D214816}"/>
              </a:ext>
            </a:extLst>
          </p:cNvPr>
          <p:cNvSpPr/>
          <p:nvPr/>
        </p:nvSpPr>
        <p:spPr>
          <a:xfrm>
            <a:off x="164255" y="3815753"/>
            <a:ext cx="115972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Output[:, :, 2]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BA6DF8-B81E-7644-83F6-0D82349D537E}"/>
              </a:ext>
            </a:extLst>
          </p:cNvPr>
          <p:cNvSpPr/>
          <p:nvPr/>
        </p:nvSpPr>
        <p:spPr>
          <a:xfrm>
            <a:off x="164255" y="5087214"/>
            <a:ext cx="115972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Output[:, :, 3]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0949B0-229A-0A00-6F4E-805CFF2BC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30" y="3336319"/>
            <a:ext cx="3414713" cy="12358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9675AE-B8E0-DB0B-3658-A3DBCF353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531" y="2041640"/>
            <a:ext cx="3421856" cy="12430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43F2D1-C119-BDF4-6164-742A22FE2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531" y="744495"/>
            <a:ext cx="3421856" cy="12215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D2B745-6A63-E5ED-F063-ED0FE6306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31" y="4610642"/>
            <a:ext cx="3414713" cy="12301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3A6AEA-0E48-B2E7-7A6D-C41EC586A572}"/>
              </a:ext>
            </a:extLst>
          </p:cNvPr>
          <p:cNvSpPr/>
          <p:nvPr/>
        </p:nvSpPr>
        <p:spPr>
          <a:xfrm>
            <a:off x="5302312" y="2864985"/>
            <a:ext cx="3079688" cy="8393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map</a:t>
            </a:r>
            <a:r>
              <a:rPr lang="ko-KR" altLang="en-US" sz="15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각 </a:t>
            </a:r>
            <a:r>
              <a:rPr lang="en-US" altLang="ko-KR" sz="15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class</a:t>
            </a:r>
            <a:r>
              <a:rPr lang="ko-KR" altLang="en-US" sz="15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보지 않고 그냥 </a:t>
            </a:r>
            <a:r>
              <a:rPr lang="en-US" altLang="ko-KR" sz="15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sum</a:t>
            </a:r>
            <a:r>
              <a:rPr lang="ko-KR" altLang="en-US" sz="15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해서 결과를 내는 것으로 확인</a:t>
            </a:r>
            <a:endParaRPr lang="en-US" altLang="ko-KR" sz="15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18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786231-B1B2-45A6-A10C-5A660F4AC447}"/>
              </a:ext>
            </a:extLst>
          </p:cNvPr>
          <p:cNvSpPr/>
          <p:nvPr/>
        </p:nvSpPr>
        <p:spPr>
          <a:xfrm>
            <a:off x="2360511" y="2524561"/>
            <a:ext cx="4423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Multi-class classification</a:t>
            </a:r>
            <a:endParaRPr lang="ko-KR" altLang="en-US" sz="28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2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BEB5D-3D7C-328C-0F84-41DA38C73671}"/>
              </a:ext>
            </a:extLst>
          </p:cNvPr>
          <p:cNvSpPr txBox="1"/>
          <p:nvPr/>
        </p:nvSpPr>
        <p:spPr>
          <a:xfrm>
            <a:off x="203981" y="717769"/>
            <a:ext cx="9887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Multi-class classification with resnet50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6242B8-42D5-33DE-1E87-193BD40FACAD}"/>
              </a:ext>
            </a:extLst>
          </p:cNvPr>
          <p:cNvSpPr/>
          <p:nvPr/>
        </p:nvSpPr>
        <p:spPr>
          <a:xfrm>
            <a:off x="203982" y="1087100"/>
            <a:ext cx="6253968" cy="2341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사용한 데이터 및 그의 </a:t>
            </a:r>
            <a:r>
              <a:rPr lang="ko-KR" altLang="en-US" b="1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사항</a:t>
            </a:r>
            <a:endParaRPr lang="en-US" altLang="ko-KR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Training set,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validation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test set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비율은 각각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 : 1 : 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Training 2403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Validation 300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Test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301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Training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set: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256*256 resize, </a:t>
            </a:r>
            <a:r>
              <a:rPr lang="en-US" altLang="ko-KR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RandomAffine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RandomHorizontalFlip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Normalize(ImageNet vs. our dataset)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515D4D-BCF3-A9E9-84E3-1528FD18E550}"/>
              </a:ext>
            </a:extLst>
          </p:cNvPr>
          <p:cNvSpPr/>
          <p:nvPr/>
        </p:nvSpPr>
        <p:spPr>
          <a:xfrm>
            <a:off x="6573423" y="1087101"/>
            <a:ext cx="2267074" cy="23418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하이퍼</a:t>
            </a:r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파라미터</a:t>
            </a:r>
            <a:endParaRPr lang="en-US" altLang="ko-KR" b="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Batch_size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 64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Lr = 1e-4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Epoch = 70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Loss: Cross entropy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Optim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Adam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96A57-7DA8-BE2D-975C-68FD84FE6F59}"/>
              </a:ext>
            </a:extLst>
          </p:cNvPr>
          <p:cNvSpPr txBox="1"/>
          <p:nvPr/>
        </p:nvSpPr>
        <p:spPr>
          <a:xfrm>
            <a:off x="5097110" y="4496146"/>
            <a:ext cx="333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Resnet50</a:t>
            </a:r>
            <a:r>
              <a:rPr lang="ko-KR" altLang="en-US" dirty="0"/>
              <a:t>의 마지막 </a:t>
            </a:r>
            <a:r>
              <a:rPr lang="en-US" altLang="ko-KR" dirty="0"/>
              <a:t>fc</a:t>
            </a:r>
            <a:r>
              <a:rPr lang="ko-KR" altLang="en-US" dirty="0"/>
              <a:t>레이어를 위와 같이 변경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650A1E-4494-8434-317D-AC959879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" y="3650072"/>
            <a:ext cx="4819650" cy="2581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A80F87-157E-2EB2-C028-05ECA228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10" y="3650072"/>
            <a:ext cx="32956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5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8C239-DB2F-02D6-32F4-3C0D0F6723E3}"/>
              </a:ext>
            </a:extLst>
          </p:cNvPr>
          <p:cNvSpPr txBox="1"/>
          <p:nvPr/>
        </p:nvSpPr>
        <p:spPr>
          <a:xfrm>
            <a:off x="203982" y="717769"/>
            <a:ext cx="7176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Multi-class classification with resnet50: ImageNet mean &amp; std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BF92C-5ED7-46B4-A1DD-D797F68414CD}"/>
              </a:ext>
            </a:extLst>
          </p:cNvPr>
          <p:cNvSpPr txBox="1"/>
          <p:nvPr/>
        </p:nvSpPr>
        <p:spPr>
          <a:xfrm>
            <a:off x="3267659" y="1082156"/>
            <a:ext cx="524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loss was 0.3437 at 3</a:t>
            </a:r>
            <a:r>
              <a:rPr lang="en-US" altLang="ko-KR" baseline="30000" dirty="0"/>
              <a:t>rd</a:t>
            </a:r>
            <a:r>
              <a:rPr lang="en-US" altLang="ko-KR" dirty="0"/>
              <a:t> epoch(Acc: 86%)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validation accuracy was 90.67% at 68</a:t>
            </a:r>
            <a:r>
              <a:rPr lang="en-US" altLang="ko-KR" baseline="30000" dirty="0"/>
              <a:t>th</a:t>
            </a:r>
            <a:r>
              <a:rPr lang="en-US" altLang="ko-KR" dirty="0"/>
              <a:t> epoch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F5DEEE-D0F5-0AB6-DFE7-325DF023809F}"/>
              </a:ext>
            </a:extLst>
          </p:cNvPr>
          <p:cNvSpPr/>
          <p:nvPr/>
        </p:nvSpPr>
        <p:spPr>
          <a:xfrm>
            <a:off x="219006" y="1220655"/>
            <a:ext cx="304865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Cross</a:t>
            </a:r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entropy loss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760803-F779-4D6C-DAF9-62E389D1FE65}"/>
              </a:ext>
            </a:extLst>
          </p:cNvPr>
          <p:cNvSpPr/>
          <p:nvPr/>
        </p:nvSpPr>
        <p:spPr>
          <a:xfrm>
            <a:off x="203982" y="5576688"/>
            <a:ext cx="7719151" cy="646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The b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 test Accuracy of the model on the 301 test images: 89.7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0%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001EA5-E865-1870-9176-9702B374B48D}"/>
              </a:ext>
            </a:extLst>
          </p:cNvPr>
          <p:cNvGrpSpPr/>
          <p:nvPr/>
        </p:nvGrpSpPr>
        <p:grpSpPr>
          <a:xfrm>
            <a:off x="67526" y="1784996"/>
            <a:ext cx="4067175" cy="3652583"/>
            <a:chOff x="67526" y="1784996"/>
            <a:chExt cx="4067175" cy="36525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FBFFFC-60A5-282F-EEFF-C48EC543D333}"/>
                </a:ext>
              </a:extLst>
            </p:cNvPr>
            <p:cNvSpPr txBox="1"/>
            <p:nvPr/>
          </p:nvSpPr>
          <p:spPr>
            <a:xfrm>
              <a:off x="203982" y="5160580"/>
              <a:ext cx="3930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Fig 1. Loss graph</a:t>
              </a:r>
              <a:endPara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6A7B65-F3D9-4313-2E2C-A41E37A2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26" y="1784996"/>
              <a:ext cx="4067175" cy="345757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BDE543-EB64-5A3E-7B6E-C620976450E3}"/>
              </a:ext>
            </a:extLst>
          </p:cNvPr>
          <p:cNvGrpSpPr/>
          <p:nvPr/>
        </p:nvGrpSpPr>
        <p:grpSpPr>
          <a:xfrm>
            <a:off x="4271157" y="1784996"/>
            <a:ext cx="4244193" cy="3652583"/>
            <a:chOff x="4271157" y="1784996"/>
            <a:chExt cx="4244193" cy="36525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6482C7-A178-A724-2878-A15071EB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157" y="1784996"/>
              <a:ext cx="4124325" cy="34861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B7F30-D407-AD33-846C-ED208471F49E}"/>
                </a:ext>
              </a:extLst>
            </p:cNvPr>
            <p:cNvSpPr txBox="1"/>
            <p:nvPr/>
          </p:nvSpPr>
          <p:spPr>
            <a:xfrm>
              <a:off x="4584631" y="5160580"/>
              <a:ext cx="3930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Fig 2. Accuracy graph</a:t>
              </a:r>
              <a:endPara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067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8C239-DB2F-02D6-32F4-3C0D0F6723E3}"/>
              </a:ext>
            </a:extLst>
          </p:cNvPr>
          <p:cNvSpPr txBox="1"/>
          <p:nvPr/>
        </p:nvSpPr>
        <p:spPr>
          <a:xfrm>
            <a:off x="203982" y="717769"/>
            <a:ext cx="7719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Training set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대해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mean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구하고 그를 학습에 적용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BF92C-5ED7-46B4-A1DD-D797F68414CD}"/>
              </a:ext>
            </a:extLst>
          </p:cNvPr>
          <p:cNvSpPr txBox="1"/>
          <p:nvPr/>
        </p:nvSpPr>
        <p:spPr>
          <a:xfrm>
            <a:off x="3267659" y="1082156"/>
            <a:ext cx="524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loss was 0.2964 at 4</a:t>
            </a:r>
            <a:r>
              <a:rPr lang="en-US" altLang="ko-KR" baseline="30000" dirty="0"/>
              <a:t>th</a:t>
            </a:r>
            <a:r>
              <a:rPr lang="en-US" altLang="ko-KR" dirty="0"/>
              <a:t> epoch(Acc: 88.00%)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validation accuracy was 91.00% at 9</a:t>
            </a:r>
            <a:r>
              <a:rPr lang="en-US" altLang="ko-KR" baseline="30000" dirty="0"/>
              <a:t>th</a:t>
            </a:r>
            <a:r>
              <a:rPr lang="en-US" altLang="ko-KR" dirty="0"/>
              <a:t> epoch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F5DEEE-D0F5-0AB6-DFE7-325DF023809F}"/>
              </a:ext>
            </a:extLst>
          </p:cNvPr>
          <p:cNvSpPr/>
          <p:nvPr/>
        </p:nvSpPr>
        <p:spPr>
          <a:xfrm>
            <a:off x="219006" y="1220655"/>
            <a:ext cx="304865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Cross</a:t>
            </a:r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entropy loss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760803-F779-4D6C-DAF9-62E389D1FE65}"/>
              </a:ext>
            </a:extLst>
          </p:cNvPr>
          <p:cNvSpPr/>
          <p:nvPr/>
        </p:nvSpPr>
        <p:spPr>
          <a:xfrm>
            <a:off x="203982" y="5576688"/>
            <a:ext cx="7719151" cy="646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The b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 Accuracy of the model on the 301 test images: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90.69%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C80C33-F4F4-DE3F-E31B-6B5AB114532A}"/>
              </a:ext>
            </a:extLst>
          </p:cNvPr>
          <p:cNvGrpSpPr/>
          <p:nvPr/>
        </p:nvGrpSpPr>
        <p:grpSpPr>
          <a:xfrm>
            <a:off x="203982" y="1669112"/>
            <a:ext cx="8311368" cy="3551620"/>
            <a:chOff x="203982" y="1669112"/>
            <a:chExt cx="8311368" cy="35516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F77B8BC-67B6-1B25-D260-1DEAFC75F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982" y="1669112"/>
              <a:ext cx="4057650" cy="35052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1D6262-7FA6-31AF-B121-96B55C0E8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803" y="1688161"/>
              <a:ext cx="4198547" cy="3532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26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F8B8C3-8027-1072-B061-82DF3810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6" y="861470"/>
            <a:ext cx="4152900" cy="2724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E60D0A-DEEB-9A8D-17E3-2085D9D2AE50}"/>
              </a:ext>
            </a:extLst>
          </p:cNvPr>
          <p:cNvSpPr txBox="1"/>
          <p:nvPr/>
        </p:nvSpPr>
        <p:spPr>
          <a:xfrm>
            <a:off x="4356882" y="965701"/>
            <a:ext cx="45830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전체 데이터셋에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상대적으로 많다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데이터셋 불균형 처리 필요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옆의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confusion matrix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보면 알 수 있듯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ADC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HGD, 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이미지가 유사한 이유로 둘의 분류가 잘 이뤄지지 않는다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A9910-A951-5B1C-9C8A-94472D01AF67}"/>
              </a:ext>
            </a:extLst>
          </p:cNvPr>
          <p:cNvSpPr txBox="1"/>
          <p:nvPr/>
        </p:nvSpPr>
        <p:spPr>
          <a:xfrm>
            <a:off x="203982" y="3611267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3.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앞선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classification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test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셋에 대한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confusion matrix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8FBF2-A717-23F4-2AB9-CB77464F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53" y="4072140"/>
            <a:ext cx="25527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9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분류가 잘 이루어지지 않는 이미지들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2388A-82C5-7EB2-7A51-2280E441A45E}"/>
              </a:ext>
            </a:extLst>
          </p:cNvPr>
          <p:cNvSpPr txBox="1"/>
          <p:nvPr/>
        </p:nvSpPr>
        <p:spPr>
          <a:xfrm>
            <a:off x="0" y="774797"/>
            <a:ext cx="458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ADC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이지만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분류한 이미지들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C655F1-5704-AF5B-477C-5BAFF873B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8" y="1282782"/>
            <a:ext cx="2163586" cy="22988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0E9003-AD1C-53AD-8F6B-77F6F2A49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123" y="1282814"/>
            <a:ext cx="2163586" cy="22994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BE6D48-8850-A482-BED6-BCB016E8C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067" y="1260146"/>
            <a:ext cx="2163586" cy="23203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CCFE9E-164B-2786-3FEF-4AF47DA9C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21" y="3813155"/>
            <a:ext cx="2163586" cy="23324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BACE09-ED69-2716-88F5-F2DC93BE0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012" y="3812723"/>
            <a:ext cx="2155547" cy="23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분류가 잘 이루어지지 않는 이미지들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2388A-82C5-7EB2-7A51-2280E441A45E}"/>
              </a:ext>
            </a:extLst>
          </p:cNvPr>
          <p:cNvSpPr txBox="1"/>
          <p:nvPr/>
        </p:nvSpPr>
        <p:spPr>
          <a:xfrm>
            <a:off x="0" y="774797"/>
            <a:ext cx="458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이지만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ADC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분류한 이미지들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40495F-3E20-5CE5-3D8B-276B2717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3" y="1276143"/>
            <a:ext cx="2197748" cy="23897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801A31-1567-201E-BE40-B3EBA756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459" y="1240813"/>
            <a:ext cx="2197748" cy="24347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C199E7-2A40-55A5-7602-D3E300920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775" y="1289129"/>
            <a:ext cx="2197747" cy="23478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923BB2-CB5A-4EC7-702E-A52FF82E7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82" y="3675573"/>
            <a:ext cx="2218321" cy="23897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82F296-0892-4DDD-A4C6-B9566CB3B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459" y="3705043"/>
            <a:ext cx="2205986" cy="23781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07556B-9BCA-29A3-6683-A60D388D5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574" y="3705043"/>
            <a:ext cx="2205986" cy="23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2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분류가 잘 이루어지지 않는 이미지들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2388A-82C5-7EB2-7A51-2280E441A45E}"/>
              </a:ext>
            </a:extLst>
          </p:cNvPr>
          <p:cNvSpPr txBox="1"/>
          <p:nvPr/>
        </p:nvSpPr>
        <p:spPr>
          <a:xfrm>
            <a:off x="0" y="754007"/>
            <a:ext cx="4583016" cy="33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이지만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분류한 이미지들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1968DC-CCFB-5EF6-50B0-4E13DFA9B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8" y="1205537"/>
            <a:ext cx="2216353" cy="23868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E43DBB-039D-60A0-E452-FAF8CF638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855" y="1205703"/>
            <a:ext cx="2216353" cy="23901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699FAC-1BD4-651E-A642-690C2EAA8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339" y="1223793"/>
            <a:ext cx="2216353" cy="23448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07CE86-7802-6EE2-A51D-03FA3277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37" y="3829276"/>
            <a:ext cx="2167763" cy="23511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01859E-4736-8778-B0E9-364096161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855" y="3829276"/>
            <a:ext cx="2216353" cy="23448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E6EA55-19D5-212E-AFE6-F72CB1135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359" y="3809217"/>
            <a:ext cx="2165333" cy="23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3F8F0-76B3-364E-06B3-90FA5251AD33}"/>
              </a:ext>
            </a:extLst>
          </p:cNvPr>
          <p:cNvSpPr txBox="1"/>
          <p:nvPr/>
        </p:nvSpPr>
        <p:spPr>
          <a:xfrm>
            <a:off x="203982" y="1036948"/>
            <a:ext cx="7927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Multi-label segmentation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방식의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data labeling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이미지의 병변들을 분석하고자 함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Multi-class classification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class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분류하고자 함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잘 구분하지 못하는 문제를 갖고 있는데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보다 잘 구분하게 하고자 함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314450" lvl="2" indent="-400050">
              <a:buFont typeface="+mj-lt"/>
              <a:buAutoNum type="romanU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Focal loss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Self-supervised contrastive learning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Supervised contrastive learning</a:t>
            </a:r>
          </a:p>
        </p:txBody>
      </p:sp>
    </p:spTree>
    <p:extLst>
      <p:ext uri="{BB962C8B-B14F-4D97-AF65-F5344CB8AC3E}">
        <p14:creationId xmlns:p14="http://schemas.microsoft.com/office/powerpoint/2010/main" val="125219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분류가 잘 이루어지지 않는 이미지들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2388A-82C5-7EB2-7A51-2280E441A45E}"/>
              </a:ext>
            </a:extLst>
          </p:cNvPr>
          <p:cNvSpPr txBox="1"/>
          <p:nvPr/>
        </p:nvSpPr>
        <p:spPr>
          <a:xfrm>
            <a:off x="-1" y="754007"/>
            <a:ext cx="394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이지만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ADC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분류한 이미지들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48F3A-BD86-2F19-CDD4-0388A4A238A6}"/>
              </a:ext>
            </a:extLst>
          </p:cNvPr>
          <p:cNvSpPr txBox="1"/>
          <p:nvPr/>
        </p:nvSpPr>
        <p:spPr>
          <a:xfrm>
            <a:off x="4686075" y="754007"/>
            <a:ext cx="394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이지만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분류한 이미지들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8D5289-0AB7-6558-3723-1E081790D923}"/>
              </a:ext>
            </a:extLst>
          </p:cNvPr>
          <p:cNvCxnSpPr>
            <a:cxnSpLocks/>
          </p:cNvCxnSpPr>
          <p:nvPr/>
        </p:nvCxnSpPr>
        <p:spPr>
          <a:xfrm>
            <a:off x="4332514" y="938673"/>
            <a:ext cx="0" cy="5331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EAF5A7C-D5A4-2F76-E8F1-CB2CC83A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8" y="1123339"/>
            <a:ext cx="1952625" cy="2076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275C07-EC9D-66C9-8203-2EB78F246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86" y="1123339"/>
            <a:ext cx="1990725" cy="20859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B55D39-8FB9-BB06-D04A-34D7A1EC0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092" y="1066189"/>
            <a:ext cx="1943100" cy="21431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CC072C-2B69-767A-F067-AFCD9ED82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51" y="1123339"/>
            <a:ext cx="1952625" cy="21240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8A62131-A52C-CFC0-3D4A-3923EDDBE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12" y="3826757"/>
            <a:ext cx="1952625" cy="2095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FAADC9-B7C1-0EDE-2647-AB0EF5834E6A}"/>
              </a:ext>
            </a:extLst>
          </p:cNvPr>
          <p:cNvSpPr txBox="1"/>
          <p:nvPr/>
        </p:nvSpPr>
        <p:spPr>
          <a:xfrm>
            <a:off x="-1" y="3457425"/>
            <a:ext cx="394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이지만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분류한 이미지들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9AB434-CB66-5203-EC72-4C019EA2ABCB}"/>
              </a:ext>
            </a:extLst>
          </p:cNvPr>
          <p:cNvSpPr txBox="1"/>
          <p:nvPr/>
        </p:nvSpPr>
        <p:spPr>
          <a:xfrm>
            <a:off x="4490786" y="4721928"/>
            <a:ext cx="4582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잘 분류하도록 해보자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Focal loss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Self-supervised contrastive learning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Supervised contrastive learning</a:t>
            </a:r>
          </a:p>
        </p:txBody>
      </p:sp>
    </p:spTree>
    <p:extLst>
      <p:ext uri="{BB962C8B-B14F-4D97-AF65-F5344CB8AC3E}">
        <p14:creationId xmlns:p14="http://schemas.microsoft.com/office/powerpoint/2010/main" val="266151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786231-B1B2-45A6-A10C-5A660F4AC447}"/>
              </a:ext>
            </a:extLst>
          </p:cNvPr>
          <p:cNvSpPr/>
          <p:nvPr/>
        </p:nvSpPr>
        <p:spPr>
          <a:xfrm>
            <a:off x="2908198" y="2524561"/>
            <a:ext cx="3327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Focal loss + </a:t>
            </a:r>
            <a:r>
              <a:rPr lang="en-US" altLang="ko-KR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AdamW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40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Focal loss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3F8F0-76B3-364E-06B3-90FA5251AD33}"/>
              </a:ext>
            </a:extLst>
          </p:cNvPr>
          <p:cNvSpPr txBox="1"/>
          <p:nvPr/>
        </p:nvSpPr>
        <p:spPr>
          <a:xfrm>
            <a:off x="193096" y="916997"/>
            <a:ext cx="792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앞서 계속 사용한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cross entropy loss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단점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잘 예측한 경우보다 잘못 예측한 경우에 대하여 페널티를 부여하는 것에 초점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DC1C4-3D65-1841-265A-FFD4BFBBAA33}"/>
              </a:ext>
            </a:extLst>
          </p:cNvPr>
          <p:cNvSpPr txBox="1"/>
          <p:nvPr/>
        </p:nvSpPr>
        <p:spPr>
          <a:xfrm>
            <a:off x="4030477" y="3529040"/>
            <a:ext cx="4945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Easy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example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사용되는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가중치를 줄인다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확률 값이 높을수록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easy example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이며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크게 줄이고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확률 값이 낮을수록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hard example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이며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낮게 줄이는 역할을 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확률이 높은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case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에는 반대보다 그렇지 않은 경우보다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더 크게 낮추는 보상을 해준다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DA557-8B50-EF6E-690D-BBBCB43E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2" y="1563328"/>
            <a:ext cx="3716665" cy="7122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0537BE-6BBC-13B4-AC69-258899B87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83" y="2659869"/>
            <a:ext cx="2347745" cy="419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FEE83E-8257-89B7-A7E7-3436CBFF1FF6}"/>
              </a:ext>
            </a:extLst>
          </p:cNvPr>
          <p:cNvSpPr txBox="1"/>
          <p:nvPr/>
        </p:nvSpPr>
        <p:spPr>
          <a:xfrm>
            <a:off x="203982" y="3051962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5. Balanced Cross entropy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1E3B2-97DF-8E1C-A161-6F2D7D0B378C}"/>
              </a:ext>
            </a:extLst>
          </p:cNvPr>
          <p:cNvSpPr txBox="1"/>
          <p:nvPr/>
        </p:nvSpPr>
        <p:spPr>
          <a:xfrm>
            <a:off x="193096" y="2232574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4. Cross entropy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0995B5-721B-FD5D-413A-373694948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96" y="3553146"/>
            <a:ext cx="3865337" cy="2337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609361-4793-E0DC-0F10-AE3658CC08AD}"/>
              </a:ext>
            </a:extLst>
          </p:cNvPr>
          <p:cNvSpPr txBox="1"/>
          <p:nvPr/>
        </p:nvSpPr>
        <p:spPr>
          <a:xfrm>
            <a:off x="2551728" y="2490397"/>
            <a:ext cx="5642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Negative example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대한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positive example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비해 훨씬 작게 만들어서 잘 예측한 경우에 초점을 둔다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하지만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easy/hard example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불가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0A2DA-A2BA-2EFD-CEFF-9EAF2CA52213}"/>
              </a:ext>
            </a:extLst>
          </p:cNvPr>
          <p:cNvSpPr txBox="1"/>
          <p:nvPr/>
        </p:nvSpPr>
        <p:spPr>
          <a:xfrm>
            <a:off x="287845" y="5775933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6. Focal loss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C5DD37-CD89-5403-7825-6B676CC0F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433" y="5395707"/>
            <a:ext cx="43243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3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Focal loss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61FFF-E6F7-209A-8E0D-371B58A0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7" y="3572441"/>
            <a:ext cx="3620256" cy="2419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D921E7-7DE4-E455-FD0D-5503D7A5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82" y="788532"/>
            <a:ext cx="3081191" cy="25995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AAF42A-9296-4038-C854-C718C6AA6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444" y="788532"/>
            <a:ext cx="3150948" cy="25995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A0173F-EFC0-88C6-4C9C-22FED24E1BF2}"/>
              </a:ext>
            </a:extLst>
          </p:cNvPr>
          <p:cNvSpPr txBox="1"/>
          <p:nvPr/>
        </p:nvSpPr>
        <p:spPr>
          <a:xfrm>
            <a:off x="3965232" y="4856851"/>
            <a:ext cx="4945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데이터의 수가 상대적으로 부족한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acc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올라갔지만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전체적으로 부정확한 예측을 더 많이 하게 되었다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9BAD3-3EFD-B9CD-2DF9-FB7F00DD24B4}"/>
              </a:ext>
            </a:extLst>
          </p:cNvPr>
          <p:cNvSpPr txBox="1"/>
          <p:nvPr/>
        </p:nvSpPr>
        <p:spPr>
          <a:xfrm>
            <a:off x="3965232" y="3641069"/>
            <a:ext cx="524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validation accuracy was 90.67% at 161</a:t>
            </a:r>
            <a:r>
              <a:rPr lang="en-US" altLang="ko-KR" baseline="30000" dirty="0"/>
              <a:t>st</a:t>
            </a:r>
            <a:r>
              <a:rPr lang="en-US" altLang="ko-KR" dirty="0"/>
              <a:t>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test accuracy was 89.04% at 161</a:t>
            </a:r>
            <a:r>
              <a:rPr lang="en-US" altLang="ko-KR" baseline="30000" dirty="0"/>
              <a:t>st</a:t>
            </a:r>
            <a:r>
              <a:rPr lang="en-US" altLang="ko-KR" dirty="0"/>
              <a:t> epoch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18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Focal loss + 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AdamW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A0173F-EFC0-88C6-4C9C-22FED24E1BF2}"/>
              </a:ext>
            </a:extLst>
          </p:cNvPr>
          <p:cNvSpPr txBox="1"/>
          <p:nvPr/>
        </p:nvSpPr>
        <p:spPr>
          <a:xfrm>
            <a:off x="3965232" y="4856851"/>
            <a:ext cx="494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클래스에 대해 더 잘 분류하게 되었다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9BAD3-3EFD-B9CD-2DF9-FB7F00DD24B4}"/>
              </a:ext>
            </a:extLst>
          </p:cNvPr>
          <p:cNvSpPr txBox="1"/>
          <p:nvPr/>
        </p:nvSpPr>
        <p:spPr>
          <a:xfrm>
            <a:off x="3965232" y="3641069"/>
            <a:ext cx="5247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Best validation loss was 0.053 at 9</a:t>
            </a:r>
            <a:r>
              <a:rPr lang="en-US" altLang="ko-KR" baseline="30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Best validation accuracy was 90.67% at 75</a:t>
            </a:r>
            <a:r>
              <a:rPr lang="en-US" altLang="ko-KR" baseline="30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Best test accuracy was </a:t>
            </a:r>
            <a:r>
              <a:rPr lang="en-US" altLang="ko-KR" dirty="0">
                <a:highlight>
                  <a:srgbClr val="FFFF0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91.03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% at 9</a:t>
            </a:r>
            <a:r>
              <a:rPr lang="en-US" altLang="ko-KR" baseline="30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epoch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684FC5-5FAE-DCF5-9608-FAAFEA74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3" y="800820"/>
            <a:ext cx="2939268" cy="2470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934E6E-1117-9661-BB5E-8F9CEC7FA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777808"/>
            <a:ext cx="2939268" cy="2499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363AC6-D2D9-6779-B0F1-64D44E8A0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2" y="3429000"/>
            <a:ext cx="3792272" cy="24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Focal loss + 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AdamW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363AC6-D2D9-6779-B0F1-64D44E8A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59" y="833323"/>
            <a:ext cx="3792272" cy="24990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F733A-F41C-4E59-3CBA-63687B2A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57" y="3584624"/>
            <a:ext cx="2505075" cy="1285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4B6CFB-8521-4E7F-C28A-847F1E6CF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0622"/>
            <a:ext cx="3878964" cy="254445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C54A334-9A6A-D340-77E1-76349D6862DE}"/>
              </a:ext>
            </a:extLst>
          </p:cNvPr>
          <p:cNvSpPr/>
          <p:nvPr/>
        </p:nvSpPr>
        <p:spPr>
          <a:xfrm>
            <a:off x="4122807" y="1793317"/>
            <a:ext cx="742408" cy="367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EB1163-6C44-7BC2-7207-F569FBDB5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46" y="3607325"/>
            <a:ext cx="2552700" cy="12763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DBA88D3-302F-BC08-C33C-53A16B2E5805}"/>
              </a:ext>
            </a:extLst>
          </p:cNvPr>
          <p:cNvSpPr/>
          <p:nvPr/>
        </p:nvSpPr>
        <p:spPr>
          <a:xfrm>
            <a:off x="4177847" y="4061632"/>
            <a:ext cx="742408" cy="367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D9756-5680-01D6-FC0F-7F772090232F}"/>
              </a:ext>
            </a:extLst>
          </p:cNvPr>
          <p:cNvSpPr txBox="1"/>
          <p:nvPr/>
        </p:nvSpPr>
        <p:spPr>
          <a:xfrm>
            <a:off x="1904650" y="5013260"/>
            <a:ext cx="572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accuracy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올랐지만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precision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recall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trade-off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관계에 따라 값이 변했다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0856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786231-B1B2-45A6-A10C-5A660F4AC447}"/>
              </a:ext>
            </a:extLst>
          </p:cNvPr>
          <p:cNvSpPr/>
          <p:nvPr/>
        </p:nvSpPr>
        <p:spPr>
          <a:xfrm>
            <a:off x="1312160" y="2524561"/>
            <a:ext cx="6519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Self-supervised contrastive learning</a:t>
            </a:r>
            <a:endParaRPr lang="ko-KR" altLang="en-US" sz="28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13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Self-supervised contrastive learning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3F8F0-76B3-364E-06B3-90FA5251AD33}"/>
              </a:ext>
            </a:extLst>
          </p:cNvPr>
          <p:cNvSpPr txBox="1"/>
          <p:nvPr/>
        </p:nvSpPr>
        <p:spPr>
          <a:xfrm>
            <a:off x="193096" y="916997"/>
            <a:ext cx="7927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클래스가 서로 얼마나 유사한지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수준에서 확인해보자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Contrastive Learning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image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서로 다른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augmentation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가한 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positive pair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representation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거리가 가까워 지도록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유사해지도록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학습을 하고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 다른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image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서로 다른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augmentation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가한 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negative pair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representation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거리가 멀어지도록 학습을 시키는 것이다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정보는 사용하지 않고 오직 이미지의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representation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학습하고 이후에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classifier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달아서 분류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Moco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v2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표준을 따라 설계 후 학습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412394-3E0C-90A3-0360-E4334A8A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6" y="4612396"/>
            <a:ext cx="3333750" cy="5524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14BEC4-DD1D-FD24-43A8-D1901F4B6A30}"/>
              </a:ext>
            </a:extLst>
          </p:cNvPr>
          <p:cNvSpPr txBox="1"/>
          <p:nvPr/>
        </p:nvSpPr>
        <p:spPr>
          <a:xfrm>
            <a:off x="193096" y="5141106"/>
            <a:ext cx="2977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7. Self-supervised contrastive loss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수식</a:t>
            </a:r>
          </a:p>
        </p:txBody>
      </p:sp>
    </p:spTree>
    <p:extLst>
      <p:ext uri="{BB962C8B-B14F-4D97-AF65-F5344CB8AC3E}">
        <p14:creationId xmlns:p14="http://schemas.microsoft.com/office/powerpoint/2010/main" val="37155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Self-supervised contrastive learning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F756B4-5604-CAA1-CFA7-7209F3D23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" y="964709"/>
            <a:ext cx="4152899" cy="39661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77D342-C0F7-3F5F-578D-D1731BBA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54" y="964708"/>
            <a:ext cx="4152899" cy="4017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03D3D-6284-E621-E849-7F873FB8FD19}"/>
              </a:ext>
            </a:extLst>
          </p:cNvPr>
          <p:cNvSpPr txBox="1"/>
          <p:nvPr/>
        </p:nvSpPr>
        <p:spPr>
          <a:xfrm>
            <a:off x="0" y="4879240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8. Visualizing representation vector using T-SNE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56129-F9E6-D19A-0CCA-131C2B7A1A16}"/>
              </a:ext>
            </a:extLst>
          </p:cNvPr>
          <p:cNvSpPr txBox="1"/>
          <p:nvPr/>
        </p:nvSpPr>
        <p:spPr>
          <a:xfrm>
            <a:off x="4580046" y="4879241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9. Visualizing prediction of train data using T-SNE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032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Self-supervised contrastive learning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03D3D-6284-E621-E849-7F873FB8FD19}"/>
              </a:ext>
            </a:extLst>
          </p:cNvPr>
          <p:cNvSpPr txBox="1"/>
          <p:nvPr/>
        </p:nvSpPr>
        <p:spPr>
          <a:xfrm>
            <a:off x="0" y="4594933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10. Visualizing prediction of validation data using T-SNE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56129-F9E6-D19A-0CCA-131C2B7A1A16}"/>
              </a:ext>
            </a:extLst>
          </p:cNvPr>
          <p:cNvSpPr txBox="1"/>
          <p:nvPr/>
        </p:nvSpPr>
        <p:spPr>
          <a:xfrm>
            <a:off x="4580046" y="4594934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11. Visualizing prediction of test data using T-SNE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F612B1-1858-20BD-A6DC-E5AEA0CE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731141"/>
            <a:ext cx="4000500" cy="38637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9DDD62-4353-422A-1E65-C9262343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768" y="731140"/>
            <a:ext cx="3995029" cy="38238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D17727-2331-42A0-AC75-E7782165CFA0}"/>
              </a:ext>
            </a:extLst>
          </p:cNvPr>
          <p:cNvSpPr/>
          <p:nvPr/>
        </p:nvSpPr>
        <p:spPr>
          <a:xfrm>
            <a:off x="203982" y="4911912"/>
            <a:ext cx="8752128" cy="13566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Representation vector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전체적으로 비슷하다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b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Train accuracy(classification):  62.01%  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Valid accuracy(classification):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40.67%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Label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정보를 알려줘서 인스턴스 별로 하지 않고 클래스별로 거리가 가까워지게 학습해보자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22633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786231-B1B2-45A6-A10C-5A660F4AC447}"/>
              </a:ext>
            </a:extLst>
          </p:cNvPr>
          <p:cNvSpPr/>
          <p:nvPr/>
        </p:nvSpPr>
        <p:spPr>
          <a:xfrm>
            <a:off x="2371727" y="2524561"/>
            <a:ext cx="4400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Multi-label segmentation</a:t>
            </a:r>
            <a:endParaRPr lang="ko-KR" altLang="en-US" sz="28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88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786231-B1B2-45A6-A10C-5A660F4AC447}"/>
              </a:ext>
            </a:extLst>
          </p:cNvPr>
          <p:cNvSpPr/>
          <p:nvPr/>
        </p:nvSpPr>
        <p:spPr>
          <a:xfrm>
            <a:off x="1752182" y="2524561"/>
            <a:ext cx="5639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Supervised contrastive learning</a:t>
            </a:r>
            <a:endParaRPr lang="ko-KR" altLang="en-US" sz="28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7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Supervised contrastive learning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3E066-E950-C898-A919-8E261C43A960}"/>
              </a:ext>
            </a:extLst>
          </p:cNvPr>
          <p:cNvSpPr txBox="1"/>
          <p:nvPr/>
        </p:nvSpPr>
        <p:spPr>
          <a:xfrm>
            <a:off x="193096" y="916997"/>
            <a:ext cx="7927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앞선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self-supervised contrastive learning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 </a:t>
            </a:r>
            <a:r>
              <a:rPr lang="ko-KR" altLang="en-US" dirty="0">
                <a:highlight>
                  <a:srgbClr val="FFFF0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정보를 사용하지 않고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이미지에서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augmentation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해주어 긍정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샘플을 만들어서 사진들의 유사도를 학습하는 방법이었다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이미지에서 등장한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output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positive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간주하는 방법이다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결국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클래스의 사진도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negative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분류가 되므로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학습이 어려울 수 밖에 없다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결과적으로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label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활용하여 같은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클래스끼리는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representation vector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얻도록 학습해보자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가진 이미지는 모두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positive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간주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Supervised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contrastive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5705C-8379-1E13-6CB0-0EF11B3D07A9}"/>
              </a:ext>
            </a:extLst>
          </p:cNvPr>
          <p:cNvSpPr txBox="1"/>
          <p:nvPr/>
        </p:nvSpPr>
        <p:spPr>
          <a:xfrm>
            <a:off x="260946" y="5507019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12. Supervised contrastive loss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3C039E-B017-FA32-D044-1CBA0EE0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6" y="4247654"/>
            <a:ext cx="1343025" cy="704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9D1047-F44C-0134-CA9D-11AD6A9D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14" y="4897419"/>
            <a:ext cx="4667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Supervised contrastive learning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2937C3-3B75-43D0-66AA-436707485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2" y="900112"/>
            <a:ext cx="5343525" cy="5057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B1B5BC-2637-ECBC-1B54-F5506A2F5BD6}"/>
              </a:ext>
            </a:extLst>
          </p:cNvPr>
          <p:cNvSpPr txBox="1"/>
          <p:nvPr/>
        </p:nvSpPr>
        <p:spPr>
          <a:xfrm>
            <a:off x="393491" y="5819387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13. Representation vector of train dataset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38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Supervised contrastive learning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1B5BC-2637-ECBC-1B54-F5506A2F5BD6}"/>
              </a:ext>
            </a:extLst>
          </p:cNvPr>
          <p:cNvSpPr txBox="1"/>
          <p:nvPr/>
        </p:nvSpPr>
        <p:spPr>
          <a:xfrm>
            <a:off x="132404" y="4823884"/>
            <a:ext cx="369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14. Representation vector of validation dataset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31B91A-AA6C-1F50-7642-55F676C05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04" y="681037"/>
            <a:ext cx="4218562" cy="4141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35FB8A-B456-2EF3-840E-19A54A87A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68318"/>
            <a:ext cx="4313967" cy="4141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00DED-2224-5493-15EB-AEB3CB14DC91}"/>
              </a:ext>
            </a:extLst>
          </p:cNvPr>
          <p:cNvSpPr txBox="1"/>
          <p:nvPr/>
        </p:nvSpPr>
        <p:spPr>
          <a:xfrm>
            <a:off x="4350966" y="4798570"/>
            <a:ext cx="369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15. Representation vector of validation dataset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782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Supervised contrastive learning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D26ED-6345-030F-5F81-58C21476ECBE}"/>
              </a:ext>
            </a:extLst>
          </p:cNvPr>
          <p:cNvSpPr txBox="1"/>
          <p:nvPr/>
        </p:nvSpPr>
        <p:spPr>
          <a:xfrm>
            <a:off x="193096" y="916997"/>
            <a:ext cx="7927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Train accuracy: 79.15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Valid accuracy: 46.33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전체적으로 성능이 좋아졌으나 앞선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resnet50+focal loss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비해 한참 뒤떨어진다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데이터셋이 부족해서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representation vector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잘 학습하지 못했으며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메모리 한계로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resnet34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사용한 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batch_size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작은 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등으로 인해 이런 결과를 얻었을 수도 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Augmentation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할 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병변의 위치를 기준으로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resize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하는 것이 아니기 때문에 정상적인 조직을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crop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resize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했을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수도 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그렇기 때문에 학습이 잘 이루어지지 않았을 수도 있으니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masked image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정보를 활용해서 학습하면 더 나은 결과를 얻을 수 있을 것으로 기대된다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517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786231-B1B2-45A6-A10C-5A660F4AC447}"/>
              </a:ext>
            </a:extLst>
          </p:cNvPr>
          <p:cNvSpPr/>
          <p:nvPr/>
        </p:nvSpPr>
        <p:spPr>
          <a:xfrm>
            <a:off x="3581989" y="2524561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36203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8C239-DB2F-02D6-32F4-3C0D0F6723E3}"/>
              </a:ext>
            </a:extLst>
          </p:cNvPr>
          <p:cNvSpPr txBox="1"/>
          <p:nvPr/>
        </p:nvSpPr>
        <p:spPr>
          <a:xfrm>
            <a:off x="203982" y="717769"/>
            <a:ext cx="5095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Multi-class classification with resnet50: 128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BF92C-5ED7-46B4-A1DD-D797F68414CD}"/>
              </a:ext>
            </a:extLst>
          </p:cNvPr>
          <p:cNvSpPr txBox="1"/>
          <p:nvPr/>
        </p:nvSpPr>
        <p:spPr>
          <a:xfrm>
            <a:off x="3267659" y="1082156"/>
            <a:ext cx="524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loss was 0.3670 at 2</a:t>
            </a:r>
            <a:r>
              <a:rPr lang="en-US" altLang="ko-KR" baseline="30000" dirty="0"/>
              <a:t>nd</a:t>
            </a:r>
            <a:r>
              <a:rPr lang="en-US" altLang="ko-KR" dirty="0"/>
              <a:t> epoch(Acc: 86.00%)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validation accuracy was 90.3% at 26</a:t>
            </a:r>
            <a:r>
              <a:rPr lang="en-US" altLang="ko-KR" baseline="30000" dirty="0"/>
              <a:t>th</a:t>
            </a:r>
            <a:r>
              <a:rPr lang="en-US" altLang="ko-KR" dirty="0"/>
              <a:t> epoch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F5DEEE-D0F5-0AB6-DFE7-325DF023809F}"/>
              </a:ext>
            </a:extLst>
          </p:cNvPr>
          <p:cNvSpPr/>
          <p:nvPr/>
        </p:nvSpPr>
        <p:spPr>
          <a:xfrm>
            <a:off x="219006" y="1220655"/>
            <a:ext cx="304865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Cross</a:t>
            </a:r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entropy loss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760803-F779-4D6C-DAF9-62E389D1FE65}"/>
              </a:ext>
            </a:extLst>
          </p:cNvPr>
          <p:cNvSpPr/>
          <p:nvPr/>
        </p:nvSpPr>
        <p:spPr>
          <a:xfrm>
            <a:off x="203982" y="5576688"/>
            <a:ext cx="7719151" cy="646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The b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 test Accuracy of the model on the 301 test images: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89.36%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BFFFC-60A5-282F-EEFF-C48EC543D333}"/>
              </a:ext>
            </a:extLst>
          </p:cNvPr>
          <p:cNvSpPr txBox="1"/>
          <p:nvPr/>
        </p:nvSpPr>
        <p:spPr>
          <a:xfrm>
            <a:off x="203982" y="5160580"/>
            <a:ext cx="3930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1. Loss graph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B7F30-D407-AD33-846C-ED208471F49E}"/>
              </a:ext>
            </a:extLst>
          </p:cNvPr>
          <p:cNvSpPr txBox="1"/>
          <p:nvPr/>
        </p:nvSpPr>
        <p:spPr>
          <a:xfrm>
            <a:off x="4584631" y="5160580"/>
            <a:ext cx="3930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2. Accuracy graph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AF69DD-0E53-8C09-40E8-7CC923C94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5" y="1723541"/>
            <a:ext cx="4057650" cy="3476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8A9658-A69E-B4BF-462A-1BF7140A4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25" y="1733066"/>
            <a:ext cx="41624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31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8C239-DB2F-02D6-32F4-3C0D0F6723E3}"/>
              </a:ext>
            </a:extLst>
          </p:cNvPr>
          <p:cNvSpPr txBox="1"/>
          <p:nvPr/>
        </p:nvSpPr>
        <p:spPr>
          <a:xfrm>
            <a:off x="203982" y="717769"/>
            <a:ext cx="5095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Multi-class classification with resnet50: 512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BF92C-5ED7-46B4-A1DD-D797F68414CD}"/>
              </a:ext>
            </a:extLst>
          </p:cNvPr>
          <p:cNvSpPr txBox="1"/>
          <p:nvPr/>
        </p:nvSpPr>
        <p:spPr>
          <a:xfrm>
            <a:off x="3267659" y="1082156"/>
            <a:ext cx="524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loss was 0.2840 at 7</a:t>
            </a:r>
            <a:r>
              <a:rPr lang="en-US" altLang="ko-KR" baseline="30000" dirty="0"/>
              <a:t>th</a:t>
            </a:r>
            <a:r>
              <a:rPr lang="en-US" altLang="ko-KR" dirty="0"/>
              <a:t> epoch(Acc: 88.33%)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validation accuracy was 91.00% at 67</a:t>
            </a:r>
            <a:r>
              <a:rPr lang="en-US" altLang="ko-KR" baseline="30000" dirty="0"/>
              <a:t>th</a:t>
            </a:r>
            <a:r>
              <a:rPr lang="en-US" altLang="ko-KR" dirty="0"/>
              <a:t> epoch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F5DEEE-D0F5-0AB6-DFE7-325DF023809F}"/>
              </a:ext>
            </a:extLst>
          </p:cNvPr>
          <p:cNvSpPr/>
          <p:nvPr/>
        </p:nvSpPr>
        <p:spPr>
          <a:xfrm>
            <a:off x="219006" y="1220655"/>
            <a:ext cx="304865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Cross</a:t>
            </a:r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entropy loss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760803-F779-4D6C-DAF9-62E389D1FE65}"/>
              </a:ext>
            </a:extLst>
          </p:cNvPr>
          <p:cNvSpPr/>
          <p:nvPr/>
        </p:nvSpPr>
        <p:spPr>
          <a:xfrm>
            <a:off x="203982" y="5576688"/>
            <a:ext cx="7719151" cy="646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The b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 Accuracy of the model on the 301 test images: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88.37%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BFFFC-60A5-282F-EEFF-C48EC543D333}"/>
              </a:ext>
            </a:extLst>
          </p:cNvPr>
          <p:cNvSpPr txBox="1"/>
          <p:nvPr/>
        </p:nvSpPr>
        <p:spPr>
          <a:xfrm>
            <a:off x="203982" y="5160580"/>
            <a:ext cx="3930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1. Loss graph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7D6393-1C54-5C4C-190A-FE8866F3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3541"/>
            <a:ext cx="4105275" cy="34956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2EC660-5B5D-E334-DEDC-07A94B166526}"/>
              </a:ext>
            </a:extLst>
          </p:cNvPr>
          <p:cNvGrpSpPr/>
          <p:nvPr/>
        </p:nvGrpSpPr>
        <p:grpSpPr>
          <a:xfrm>
            <a:off x="4144228" y="1770856"/>
            <a:ext cx="4371122" cy="3666723"/>
            <a:chOff x="4144228" y="1770856"/>
            <a:chExt cx="4371122" cy="36667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4C006A-4949-B45D-7E02-772813E1B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4228" y="1770856"/>
              <a:ext cx="4124325" cy="34956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B7F30-D407-AD33-846C-ED208471F49E}"/>
                </a:ext>
              </a:extLst>
            </p:cNvPr>
            <p:cNvSpPr txBox="1"/>
            <p:nvPr/>
          </p:nvSpPr>
          <p:spPr>
            <a:xfrm>
              <a:off x="4584631" y="5160580"/>
              <a:ext cx="3930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Fig 2. Accuracy graph</a:t>
              </a:r>
              <a:endPara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73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Multi-class classification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8C239-DB2F-02D6-32F4-3C0D0F6723E3}"/>
              </a:ext>
            </a:extLst>
          </p:cNvPr>
          <p:cNvSpPr txBox="1"/>
          <p:nvPr/>
        </p:nvSpPr>
        <p:spPr>
          <a:xfrm>
            <a:off x="203982" y="717769"/>
            <a:ext cx="7719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Training set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대해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mean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구하고 그를 학습에 적용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AdamW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BF92C-5ED7-46B4-A1DD-D797F68414CD}"/>
              </a:ext>
            </a:extLst>
          </p:cNvPr>
          <p:cNvSpPr txBox="1"/>
          <p:nvPr/>
        </p:nvSpPr>
        <p:spPr>
          <a:xfrm>
            <a:off x="3267659" y="1082156"/>
            <a:ext cx="524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loss was 0.2891 at 4</a:t>
            </a:r>
            <a:r>
              <a:rPr lang="en-US" altLang="ko-KR" baseline="30000" dirty="0"/>
              <a:t>th</a:t>
            </a:r>
            <a:r>
              <a:rPr lang="en-US" altLang="ko-KR" dirty="0"/>
              <a:t> epoch(Acc: 88.33%)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validation accuracy was 90.66% at 35</a:t>
            </a:r>
            <a:r>
              <a:rPr lang="en-US" altLang="ko-KR" baseline="30000" dirty="0"/>
              <a:t>th</a:t>
            </a:r>
            <a:r>
              <a:rPr lang="en-US" altLang="ko-KR" dirty="0"/>
              <a:t> epoch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F5DEEE-D0F5-0AB6-DFE7-325DF023809F}"/>
              </a:ext>
            </a:extLst>
          </p:cNvPr>
          <p:cNvSpPr/>
          <p:nvPr/>
        </p:nvSpPr>
        <p:spPr>
          <a:xfrm>
            <a:off x="219006" y="1220655"/>
            <a:ext cx="304865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Cross</a:t>
            </a:r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entropy loss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760803-F779-4D6C-DAF9-62E389D1FE65}"/>
              </a:ext>
            </a:extLst>
          </p:cNvPr>
          <p:cNvSpPr/>
          <p:nvPr/>
        </p:nvSpPr>
        <p:spPr>
          <a:xfrm>
            <a:off x="203982" y="5576688"/>
            <a:ext cx="7719151" cy="646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The b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 Accuracy of the model on the 301 test images: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89.04%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691D16-7ED6-B90A-72D8-83E5873A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2" y="1761541"/>
            <a:ext cx="4048125" cy="3533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3BAB20-9682-6D56-302B-D8362192A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787" y="1794878"/>
            <a:ext cx="41243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0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Multi-label segmentation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3F8F0-76B3-364E-06B3-90FA5251AD33}"/>
              </a:ext>
            </a:extLst>
          </p:cNvPr>
          <p:cNvSpPr txBox="1"/>
          <p:nvPr/>
        </p:nvSpPr>
        <p:spPr>
          <a:xfrm>
            <a:off x="203982" y="916997"/>
            <a:ext cx="7927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제외한 이미지들은 전부 단일한 클래스로 이루어진 이미지들이 아니다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결과적으로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masked image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one-hot encoding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하고 학습하게 되면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figure 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같이 이미지를 대부분 단일한 클래스로 예측하게 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83A16-19F6-940E-4435-D69C146529CA}"/>
              </a:ext>
            </a:extLst>
          </p:cNvPr>
          <p:cNvSpPr txBox="1"/>
          <p:nvPr/>
        </p:nvSpPr>
        <p:spPr>
          <a:xfrm>
            <a:off x="203982" y="3429000"/>
            <a:ext cx="81258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단일한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이루어진 이미지가 아니라면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여러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들을 한 이미지에서 보여줄 수 있지 않을까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나타내기 위해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labeling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다음과 같이 바꾸었다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ADC = [1,1,1]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HGD = [1,1,0]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LGD = [1,0,0]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NOR = [0,0,0]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HGD, 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ADC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변해가는 단계적 양상을 확인할 것으로 기대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84D2F3-A903-23C0-4B65-93A8E5E3A190}"/>
              </a:ext>
            </a:extLst>
          </p:cNvPr>
          <p:cNvGrpSpPr/>
          <p:nvPr/>
        </p:nvGrpSpPr>
        <p:grpSpPr>
          <a:xfrm>
            <a:off x="465724" y="1827374"/>
            <a:ext cx="7312976" cy="1290953"/>
            <a:chOff x="465724" y="1827374"/>
            <a:chExt cx="7312976" cy="12909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510B74-97BF-CC2C-28E5-E653B7A97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724" y="1827374"/>
              <a:ext cx="3622262" cy="129095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97A8A18-C27E-E2F2-9574-3618BC5FC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328" y="1840327"/>
              <a:ext cx="3581372" cy="12780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BE5377-B27F-36BF-5628-E354C9C095BF}"/>
              </a:ext>
            </a:extLst>
          </p:cNvPr>
          <p:cNvSpPr txBox="1"/>
          <p:nvPr/>
        </p:nvSpPr>
        <p:spPr>
          <a:xfrm>
            <a:off x="465724" y="3118327"/>
            <a:ext cx="671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Fig 1.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중간 발표 때의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one-hot encoding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통한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segmentation task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학습 결과</a:t>
            </a:r>
          </a:p>
        </p:txBody>
      </p:sp>
    </p:spTree>
    <p:extLst>
      <p:ext uri="{BB962C8B-B14F-4D97-AF65-F5344CB8AC3E}">
        <p14:creationId xmlns:p14="http://schemas.microsoft.com/office/powerpoint/2010/main" val="63994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Multi-label segmentation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8C239-DB2F-02D6-32F4-3C0D0F6723E3}"/>
              </a:ext>
            </a:extLst>
          </p:cNvPr>
          <p:cNvSpPr txBox="1"/>
          <p:nvPr/>
        </p:nvSpPr>
        <p:spPr>
          <a:xfrm>
            <a:off x="203982" y="717769"/>
            <a:ext cx="5095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U-Net with Resnet50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F5DEEE-D0F5-0AB6-DFE7-325DF023809F}"/>
              </a:ext>
            </a:extLst>
          </p:cNvPr>
          <p:cNvSpPr/>
          <p:nvPr/>
        </p:nvSpPr>
        <p:spPr>
          <a:xfrm>
            <a:off x="219006" y="1220655"/>
            <a:ext cx="304865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BCE*0.5 + Dice *0.5 loss </a:t>
            </a:r>
            <a:r>
              <a: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2" name="표 22">
            <a:extLst>
              <a:ext uri="{FF2B5EF4-FFF2-40B4-BE49-F238E27FC236}">
                <a16:creationId xmlns:a16="http://schemas.microsoft.com/office/drawing/2014/main" id="{3BE3F01E-0182-01BE-AAFA-187CACCBC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45894"/>
              </p:ext>
            </p:extLst>
          </p:nvPr>
        </p:nvGraphicFramePr>
        <p:xfrm>
          <a:off x="203981" y="4530716"/>
          <a:ext cx="8212430" cy="1632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243">
                  <a:extLst>
                    <a:ext uri="{9D8B030D-6E8A-4147-A177-3AD203B41FA5}">
                      <a16:colId xmlns:a16="http://schemas.microsoft.com/office/drawing/2014/main" val="2965019874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3761450546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1479695797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83820731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57638097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3885111321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3606604780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4189851157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875693309"/>
                    </a:ext>
                  </a:extLst>
                </a:gridCol>
                <a:gridCol w="821243">
                  <a:extLst>
                    <a:ext uri="{9D8B030D-6E8A-4147-A177-3AD203B41FA5}">
                      <a16:colId xmlns:a16="http://schemas.microsoft.com/office/drawing/2014/main" val="2602126056"/>
                    </a:ext>
                  </a:extLst>
                </a:gridCol>
              </a:tblGrid>
              <a:tr h="4095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highlight>
                          <a:srgbClr val="000000"/>
                        </a:highlight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0.1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0.3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0.4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0.6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0.8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183842"/>
                  </a:ext>
                </a:extLst>
              </a:tr>
              <a:tr h="403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PA</a:t>
                      </a:r>
                      <a:endParaRPr lang="ko-KR" altLang="en-US" sz="18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93.62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93.53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93.43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93.32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93.19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93.05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92.91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92.76</a:t>
                      </a: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92.62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66881"/>
                  </a:ext>
                </a:extLst>
              </a:tr>
              <a:tr h="40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IOU</a:t>
                      </a:r>
                      <a:endParaRPr lang="ko-KR" altLang="en-US" sz="18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67.59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67.41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67.19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66.94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66.66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66.35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66.01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65.64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65.27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116690"/>
                  </a:ext>
                </a:extLst>
              </a:tr>
              <a:tr h="40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DICE</a:t>
                      </a:r>
                      <a:endParaRPr lang="ko-KR" altLang="en-US" sz="18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78.74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78.61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78.47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78.30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78.10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77.88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77.63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77.37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77.09</a:t>
                      </a:r>
                      <a:endParaRPr lang="ko-KR" altLang="en-US" sz="15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106655" marR="106655" marT="53327" marB="533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59441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EA6F0D5-C3E6-BB8B-3B30-E43A48966854}"/>
              </a:ext>
            </a:extLst>
          </p:cNvPr>
          <p:cNvSpPr txBox="1"/>
          <p:nvPr/>
        </p:nvSpPr>
        <p:spPr>
          <a:xfrm>
            <a:off x="127819" y="4656339"/>
            <a:ext cx="71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Metric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A9E89-FE83-5D08-7D2E-2093F49F9261}"/>
              </a:ext>
            </a:extLst>
          </p:cNvPr>
          <p:cNvSpPr txBox="1"/>
          <p:nvPr/>
        </p:nvSpPr>
        <p:spPr>
          <a:xfrm>
            <a:off x="690671" y="4464339"/>
            <a:ext cx="410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D92C5-F29D-67C7-3152-C593EFE35B1B}"/>
              </a:ext>
            </a:extLst>
          </p:cNvPr>
          <p:cNvSpPr txBox="1"/>
          <p:nvPr/>
        </p:nvSpPr>
        <p:spPr>
          <a:xfrm>
            <a:off x="7403688" y="4157843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 %)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EFC88-77A7-7323-151E-42EB55D99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" y="1633258"/>
            <a:ext cx="3074974" cy="28236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FEDB9E-FCC5-18A9-5190-2F4F93EB0A23}"/>
              </a:ext>
            </a:extLst>
          </p:cNvPr>
          <p:cNvSpPr txBox="1"/>
          <p:nvPr/>
        </p:nvSpPr>
        <p:spPr>
          <a:xfrm>
            <a:off x="3372908" y="1220655"/>
            <a:ext cx="4630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바꾼 방식으로 </a:t>
            </a:r>
            <a:r>
              <a:rPr lang="en-US" altLang="ko-KR" dirty="0"/>
              <a:t>mask </a:t>
            </a:r>
            <a:r>
              <a:rPr lang="ko-KR" altLang="en-US" dirty="0"/>
              <a:t>레이블링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ADC = [1,1,1]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HGD = [1,1,0]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LGD = [1,0,0]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NOR = [0,0,0]</a:t>
            </a:r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Best loss was 0.1977 at 77</a:t>
            </a:r>
            <a:r>
              <a:rPr lang="en-US" altLang="ko-KR" baseline="30000" dirty="0"/>
              <a:t>th</a:t>
            </a:r>
            <a:r>
              <a:rPr lang="en-US" altLang="ko-KR" dirty="0"/>
              <a:t> epoch</a:t>
            </a:r>
          </a:p>
        </p:txBody>
      </p:sp>
    </p:spTree>
    <p:extLst>
      <p:ext uri="{BB962C8B-B14F-4D97-AF65-F5344CB8AC3E}">
        <p14:creationId xmlns:p14="http://schemas.microsoft.com/office/powerpoint/2010/main" val="273265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E24B7F8-30CC-6D51-1134-4480AA58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1" y="934417"/>
            <a:ext cx="4324350" cy="151668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F5E3D6B-3010-3233-C85B-9B5A162B9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2534618"/>
            <a:ext cx="4333378" cy="152571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E689165-FD31-49CB-06E8-93ACBA30E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" y="4126287"/>
            <a:ext cx="4315322" cy="152571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00AFB6E-57EF-13DD-05A6-7DB2A0D4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934418"/>
            <a:ext cx="4315322" cy="152571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BB9CD5B-9583-D726-9A50-121E8A415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9476" y="2544143"/>
            <a:ext cx="4324350" cy="152571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E3F83FA-7E0B-AB41-E8EF-C430CF083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051" y="4144343"/>
            <a:ext cx="4324350" cy="15076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B243DF-AB5A-15B1-4C59-65674B311872}"/>
              </a:ext>
            </a:extLst>
          </p:cNvPr>
          <p:cNvSpPr/>
          <p:nvPr/>
        </p:nvSpPr>
        <p:spPr>
          <a:xfrm>
            <a:off x="363765" y="131945"/>
            <a:ext cx="1044121" cy="478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ADC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F3DE-8E6E-9E55-4271-22952A176F70}"/>
              </a:ext>
            </a:extLst>
          </p:cNvPr>
          <p:cNvSpPr txBox="1"/>
          <p:nvPr/>
        </p:nvSpPr>
        <p:spPr>
          <a:xfrm>
            <a:off x="1496786" y="131945"/>
            <a:ext cx="4582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가시성을 위해 </a:t>
            </a:r>
            <a:r>
              <a:rPr lang="en-US" altLang="ko-KR" dirty="0">
                <a:highlight>
                  <a:srgbClr val="FF0000"/>
                </a:highlight>
              </a:rPr>
              <a:t>ADC</a:t>
            </a:r>
            <a:r>
              <a:rPr lang="ko-KR" altLang="en-US" dirty="0"/>
              <a:t>는 빨간색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FFFF00"/>
                </a:highlight>
              </a:rPr>
              <a:t>HGD</a:t>
            </a:r>
            <a:r>
              <a:rPr lang="ko-KR" altLang="en-US" dirty="0"/>
              <a:t>는 노란색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00FF00"/>
                </a:highlight>
              </a:rPr>
              <a:t>LGD</a:t>
            </a:r>
            <a:r>
              <a:rPr lang="ko-KR" altLang="en-US" dirty="0"/>
              <a:t>는 초록색으로 바꾸어 주었다</a:t>
            </a:r>
          </a:p>
        </p:txBody>
      </p:sp>
    </p:spTree>
    <p:extLst>
      <p:ext uri="{BB962C8B-B14F-4D97-AF65-F5344CB8AC3E}">
        <p14:creationId xmlns:p14="http://schemas.microsoft.com/office/powerpoint/2010/main" val="217617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C9AB1B-770D-9D7B-E464-B8D8EC9C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863373"/>
            <a:ext cx="4127739" cy="14100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3B3750-1DB0-5427-4BE6-38962C32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5" y="2643265"/>
            <a:ext cx="4119193" cy="15041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F88F0E-B159-B27B-EFE4-F5ED7643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87" y="4319665"/>
            <a:ext cx="4102101" cy="14870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15DEBB-BFDD-C5D4-9176-EBF24788E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763" y="866852"/>
            <a:ext cx="4093555" cy="14528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83CFB1-B077-5C9A-AF82-6C6EBA6F2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763" y="2618508"/>
            <a:ext cx="4144831" cy="14955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E4DD735-A77E-743F-171F-38DFB1325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335540"/>
            <a:ext cx="4102101" cy="144428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395E11-5243-FCE0-D6A8-EC95BA2F1E54}"/>
              </a:ext>
            </a:extLst>
          </p:cNvPr>
          <p:cNvSpPr/>
          <p:nvPr/>
        </p:nvSpPr>
        <p:spPr>
          <a:xfrm>
            <a:off x="363765" y="131945"/>
            <a:ext cx="1044121" cy="478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HGD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70B32-39BB-49B6-EBBF-98421B0850BF}"/>
              </a:ext>
            </a:extLst>
          </p:cNvPr>
          <p:cNvSpPr txBox="1"/>
          <p:nvPr/>
        </p:nvSpPr>
        <p:spPr>
          <a:xfrm>
            <a:off x="1496786" y="131945"/>
            <a:ext cx="4582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가시성을 위해 </a:t>
            </a:r>
            <a:r>
              <a:rPr lang="en-US" altLang="ko-KR" dirty="0">
                <a:highlight>
                  <a:srgbClr val="FF0000"/>
                </a:highlight>
              </a:rPr>
              <a:t>ADC</a:t>
            </a:r>
            <a:r>
              <a:rPr lang="ko-KR" altLang="en-US" dirty="0"/>
              <a:t>는 빨간색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FFFF00"/>
                </a:highlight>
              </a:rPr>
              <a:t>HGD</a:t>
            </a:r>
            <a:r>
              <a:rPr lang="ko-KR" altLang="en-US" dirty="0"/>
              <a:t>는 노란색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00FF00"/>
                </a:highlight>
              </a:rPr>
              <a:t>LGD</a:t>
            </a:r>
            <a:r>
              <a:rPr lang="ko-KR" altLang="en-US" dirty="0"/>
              <a:t>는 초록색으로 바꾸어 주었다</a:t>
            </a:r>
          </a:p>
        </p:txBody>
      </p:sp>
    </p:spTree>
    <p:extLst>
      <p:ext uri="{BB962C8B-B14F-4D97-AF65-F5344CB8AC3E}">
        <p14:creationId xmlns:p14="http://schemas.microsoft.com/office/powerpoint/2010/main" val="109513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719294-92AC-43C5-B525-B24F3E1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28308-D287-F73C-8A15-C6DF107C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841977"/>
            <a:ext cx="4251325" cy="15139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A11B8E-BC42-8D4E-DAEA-D028DA63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2492977"/>
            <a:ext cx="4216117" cy="15051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17CD86-B7D3-66B9-24E1-3524B2D33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4121752"/>
            <a:ext cx="4233721" cy="14963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1F6D3F-E2E6-EF72-D041-88BC7AF71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25" y="868660"/>
            <a:ext cx="4224919" cy="15227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F9F8E0-4DA8-2D6B-9AB4-9CEA41AED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675" y="2516485"/>
            <a:ext cx="4189712" cy="15227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9E9529-A051-6F55-DFC5-CA6018CE4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5675" y="4098613"/>
            <a:ext cx="4251325" cy="1522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09895F3-6DF0-BDC0-9757-480ABEEF2F7C}"/>
              </a:ext>
            </a:extLst>
          </p:cNvPr>
          <p:cNvSpPr/>
          <p:nvPr/>
        </p:nvSpPr>
        <p:spPr>
          <a:xfrm>
            <a:off x="363765" y="131945"/>
            <a:ext cx="1044121" cy="478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63385-6AA4-E598-2F57-1845860A2C46}"/>
              </a:ext>
            </a:extLst>
          </p:cNvPr>
          <p:cNvSpPr txBox="1"/>
          <p:nvPr/>
        </p:nvSpPr>
        <p:spPr>
          <a:xfrm>
            <a:off x="1496786" y="131945"/>
            <a:ext cx="4582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가시성을 위해 </a:t>
            </a:r>
            <a:r>
              <a:rPr lang="en-US" altLang="ko-KR" dirty="0">
                <a:highlight>
                  <a:srgbClr val="FF0000"/>
                </a:highlight>
              </a:rPr>
              <a:t>ADC</a:t>
            </a:r>
            <a:r>
              <a:rPr lang="ko-KR" altLang="en-US" dirty="0"/>
              <a:t>는 빨간색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FFFF00"/>
                </a:highlight>
              </a:rPr>
              <a:t>HGD</a:t>
            </a:r>
            <a:r>
              <a:rPr lang="ko-KR" altLang="en-US" dirty="0"/>
              <a:t>는 노란색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00FF00"/>
                </a:highlight>
              </a:rPr>
              <a:t>LGD</a:t>
            </a:r>
            <a:r>
              <a:rPr lang="ko-KR" altLang="en-US" dirty="0"/>
              <a:t>는 초록색으로 바꾸어 주었다</a:t>
            </a:r>
          </a:p>
        </p:txBody>
      </p:sp>
    </p:spTree>
    <p:extLst>
      <p:ext uri="{BB962C8B-B14F-4D97-AF65-F5344CB8AC3E}">
        <p14:creationId xmlns:p14="http://schemas.microsoft.com/office/powerpoint/2010/main" val="243160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4BB1-6B70-4A87-B0ED-60C7B80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Multi-label segmentation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앞선 방식의 오류와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29FF9-3E34-40C3-B6DA-7F13168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166B-2ED9-4634-948E-AA9515514BA5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3F8F0-76B3-364E-06B3-90FA5251AD33}"/>
              </a:ext>
            </a:extLst>
          </p:cNvPr>
          <p:cNvSpPr txBox="1"/>
          <p:nvPr/>
        </p:nvSpPr>
        <p:spPr>
          <a:xfrm>
            <a:off x="203982" y="1036948"/>
            <a:ext cx="79279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ADC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반드시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내포하게 되고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HGD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내포하게 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셋 중에 하나가 아닌 각 클래스가 서로 내포하듯 판단하는 것이 의학적으로 오류를 범한다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이러한 전제의 오류를 개선하기 위해 다음과 같은 방법을 적용하였다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Class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segmentation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하지 않고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binary segmentation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수행한다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네트워크에서 분류하기 전에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마지막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map 4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개를 얻게 되는데 어떤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어떤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보게 될지 모르지만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하나의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제외하고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backpropagation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하게 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학습에 참여하지 않으므로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normal map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될 것으로 기대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softmax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해서 그 중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channel-wise sum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하고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계산해준다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lvl="1"/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각각의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map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class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대신하는지 알아보자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각각의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map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각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class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보는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될 것으로 기대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14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25832</TotalTime>
  <Words>2446</Words>
  <Application>Microsoft Office PowerPoint</Application>
  <PresentationFormat>화면 슬라이드 쇼(4:3)</PresentationFormat>
  <Paragraphs>439</Paragraphs>
  <Slides>38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배달의민족 한나체 Pro</vt:lpstr>
      <vt:lpstr>Arial</vt:lpstr>
      <vt:lpstr>Wingdings</vt:lpstr>
      <vt:lpstr>Calibri Light</vt:lpstr>
      <vt:lpstr>맑은 고딕</vt:lpstr>
      <vt:lpstr>Calibri</vt:lpstr>
      <vt:lpstr>배달의민족 한나체 Air</vt:lpstr>
      <vt:lpstr>Consolas</vt:lpstr>
      <vt:lpstr>Symbol</vt:lpstr>
      <vt:lpstr>Office 테마</vt:lpstr>
      <vt:lpstr>PowerPoint 프레젠테이션</vt:lpstr>
      <vt:lpstr>목차</vt:lpstr>
      <vt:lpstr>PowerPoint 프레젠테이션</vt:lpstr>
      <vt:lpstr>Multi-label segmentation</vt:lpstr>
      <vt:lpstr>Multi-label segmentation</vt:lpstr>
      <vt:lpstr>PowerPoint 프레젠테이션</vt:lpstr>
      <vt:lpstr>PowerPoint 프레젠테이션</vt:lpstr>
      <vt:lpstr>PowerPoint 프레젠테이션</vt:lpstr>
      <vt:lpstr>Multi-label segmentation - 앞선 방식의 오류와 개선</vt:lpstr>
      <vt:lpstr>Multi-label segmentation</vt:lpstr>
      <vt:lpstr>Multi-label segmentation 결과</vt:lpstr>
      <vt:lpstr>PowerPoint 프레젠테이션</vt:lpstr>
      <vt:lpstr>Multi-class classification</vt:lpstr>
      <vt:lpstr>Multi-class classification</vt:lpstr>
      <vt:lpstr>Multi-class classification</vt:lpstr>
      <vt:lpstr>Multi-class classification</vt:lpstr>
      <vt:lpstr>Multi-class classification: 분류가 잘 이루어지지 않는 이미지들</vt:lpstr>
      <vt:lpstr>Multi-class classification: 분류가 잘 이루어지지 않는 이미지들</vt:lpstr>
      <vt:lpstr>Multi-class classification: 분류가 잘 이루어지지 않는 이미지들</vt:lpstr>
      <vt:lpstr>Multi-class classification: 분류가 잘 이루어지지 않는 이미지들</vt:lpstr>
      <vt:lpstr>PowerPoint 프레젠테이션</vt:lpstr>
      <vt:lpstr>Focal loss</vt:lpstr>
      <vt:lpstr>Focal loss</vt:lpstr>
      <vt:lpstr>Focal loss + AdamW</vt:lpstr>
      <vt:lpstr>Focal loss + AdamW</vt:lpstr>
      <vt:lpstr>PowerPoint 프레젠테이션</vt:lpstr>
      <vt:lpstr>Self-supervised contrastive learning</vt:lpstr>
      <vt:lpstr>Self-supervised contrastive learning</vt:lpstr>
      <vt:lpstr>Self-supervised contrastive learning</vt:lpstr>
      <vt:lpstr>PowerPoint 프레젠테이션</vt:lpstr>
      <vt:lpstr>Supervised contrastive learning</vt:lpstr>
      <vt:lpstr>Supervised contrastive learning</vt:lpstr>
      <vt:lpstr>Supervised contrastive learning</vt:lpstr>
      <vt:lpstr>Supervised contrastive learning</vt:lpstr>
      <vt:lpstr>PowerPoint 프레젠테이션</vt:lpstr>
      <vt:lpstr>Multi-class classification</vt:lpstr>
      <vt:lpstr>Multi-class classification</vt:lpstr>
      <vt:lpstr>Multi-class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선우</dc:creator>
  <cp:lastModifiedBy>KimSundong</cp:lastModifiedBy>
  <cp:revision>413</cp:revision>
  <cp:lastPrinted>2022-07-22T06:08:00Z</cp:lastPrinted>
  <dcterms:created xsi:type="dcterms:W3CDTF">2020-01-06T07:07:07Z</dcterms:created>
  <dcterms:modified xsi:type="dcterms:W3CDTF">2022-08-30T04:42:20Z</dcterms:modified>
</cp:coreProperties>
</file>